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301" r:id="rId3"/>
    <p:sldId id="299" r:id="rId4"/>
    <p:sldId id="266" r:id="rId5"/>
    <p:sldId id="265" r:id="rId6"/>
    <p:sldId id="261" r:id="rId7"/>
    <p:sldId id="298" r:id="rId8"/>
    <p:sldId id="258" r:id="rId9"/>
    <p:sldId id="267" r:id="rId10"/>
    <p:sldId id="268" r:id="rId11"/>
    <p:sldId id="294" r:id="rId12"/>
    <p:sldId id="275" r:id="rId13"/>
    <p:sldId id="271" r:id="rId14"/>
    <p:sldId id="277" r:id="rId15"/>
    <p:sldId id="276" r:id="rId16"/>
    <p:sldId id="278" r:id="rId17"/>
    <p:sldId id="279" r:id="rId18"/>
    <p:sldId id="280" r:id="rId19"/>
    <p:sldId id="281" r:id="rId20"/>
    <p:sldId id="282" r:id="rId21"/>
    <p:sldId id="283" r:id="rId22"/>
    <p:sldId id="284" r:id="rId23"/>
    <p:sldId id="286" r:id="rId24"/>
    <p:sldId id="288" r:id="rId25"/>
    <p:sldId id="287" r:id="rId26"/>
    <p:sldId id="295" r:id="rId27"/>
    <p:sldId id="290" r:id="rId28"/>
    <p:sldId id="291" r:id="rId29"/>
    <p:sldId id="289" r:id="rId30"/>
    <p:sldId id="296" r:id="rId31"/>
    <p:sldId id="293" r:id="rId32"/>
    <p:sldId id="272" r:id="rId33"/>
    <p:sldId id="273" r:id="rId34"/>
    <p:sldId id="274" r:id="rId35"/>
    <p:sldId id="302"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AC83422-1E8B-43C9-8B26-201DED052D80}" type="datetimeFigureOut">
              <a:rPr lang="tr-TR" smtClean="0"/>
              <a:t>19.12.2018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228100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C83422-1E8B-43C9-8B26-201DED052D80}" type="datetimeFigureOut">
              <a:rPr lang="tr-TR" smtClean="0"/>
              <a:t>19.12.2018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421551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C83422-1E8B-43C9-8B26-201DED052D80}" type="datetimeFigureOut">
              <a:rPr lang="tr-TR" smtClean="0"/>
              <a:t>19.12.2018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341452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C83422-1E8B-43C9-8B26-201DED052D80}" type="datetimeFigureOut">
              <a:rPr lang="tr-TR" smtClean="0"/>
              <a:t>19.12.2018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308345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AC83422-1E8B-43C9-8B26-201DED052D80}" type="datetimeFigureOut">
              <a:rPr lang="tr-TR" smtClean="0"/>
              <a:t>19.12.2018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154305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C83422-1E8B-43C9-8B26-201DED052D80}" type="datetimeFigureOut">
              <a:rPr lang="tr-TR" smtClean="0"/>
              <a:t>19.12.2018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3737249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C83422-1E8B-43C9-8B26-201DED052D80}" type="datetimeFigureOut">
              <a:rPr lang="tr-TR" smtClean="0"/>
              <a:t>19.12.2018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88392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AC83422-1E8B-43C9-8B26-201DED052D80}" type="datetimeFigureOut">
              <a:rPr lang="tr-TR" smtClean="0"/>
              <a:t>19.12.2018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361658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AC83422-1E8B-43C9-8B26-201DED052D80}" type="datetimeFigureOut">
              <a:rPr lang="tr-TR" smtClean="0"/>
              <a:t>19.12.2018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115517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AC83422-1E8B-43C9-8B26-201DED052D80}" type="datetimeFigureOut">
              <a:rPr lang="tr-TR" smtClean="0"/>
              <a:t>19.12.2018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928351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AC83422-1E8B-43C9-8B26-201DED052D80}" type="datetimeFigureOut">
              <a:rPr lang="tr-TR" smtClean="0"/>
              <a:t>19.12.2018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B1651B-C20C-4841-A6F1-EE810668C69F}" type="slidenum">
              <a:rPr lang="tr-TR" smtClean="0"/>
              <a:t>‹#›</a:t>
            </a:fld>
            <a:endParaRPr lang="tr-TR"/>
          </a:p>
        </p:txBody>
      </p:sp>
    </p:spTree>
    <p:extLst>
      <p:ext uri="{BB962C8B-B14F-4D97-AF65-F5344CB8AC3E}">
        <p14:creationId xmlns:p14="http://schemas.microsoft.com/office/powerpoint/2010/main" val="251142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83422-1E8B-43C9-8B26-201DED052D80}" type="datetimeFigureOut">
              <a:rPr lang="tr-TR" smtClean="0"/>
              <a:t>19.12.2018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1651B-C20C-4841-A6F1-EE810668C69F}" type="slidenum">
              <a:rPr lang="tr-TR" smtClean="0"/>
              <a:t>‹#›</a:t>
            </a:fld>
            <a:endParaRPr lang="tr-TR"/>
          </a:p>
        </p:txBody>
      </p:sp>
    </p:spTree>
    <p:extLst>
      <p:ext uri="{BB962C8B-B14F-4D97-AF65-F5344CB8AC3E}">
        <p14:creationId xmlns:p14="http://schemas.microsoft.com/office/powerpoint/2010/main" val="384687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27584" y="2564904"/>
            <a:ext cx="7916416" cy="1304266"/>
          </a:xfrm>
        </p:spPr>
        <p:txBody>
          <a:bodyPr>
            <a:normAutofit fontScale="90000"/>
          </a:bodyPr>
          <a:lstStyle/>
          <a:p>
            <a:r>
              <a:rPr lang="tr-TR" dirty="0">
                <a:solidFill>
                  <a:schemeClr val="tx1">
                    <a:lumMod val="95000"/>
                    <a:lumOff val="5000"/>
                  </a:schemeClr>
                </a:solidFill>
                <a:latin typeface="Arial Black" pitchFamily="34" charset="0"/>
              </a:rPr>
              <a:t>BİD’AT VE</a:t>
            </a:r>
            <a:br>
              <a:rPr lang="tr-TR" dirty="0">
                <a:solidFill>
                  <a:schemeClr val="tx1">
                    <a:lumMod val="95000"/>
                    <a:lumOff val="5000"/>
                  </a:schemeClr>
                </a:solidFill>
                <a:latin typeface="Arial Black" pitchFamily="34" charset="0"/>
              </a:rPr>
            </a:br>
            <a:r>
              <a:rPr lang="tr-TR" dirty="0">
                <a:solidFill>
                  <a:schemeClr val="tx1">
                    <a:lumMod val="95000"/>
                    <a:lumOff val="5000"/>
                  </a:schemeClr>
                </a:solidFill>
                <a:latin typeface="Arial Black" pitchFamily="34" charset="0"/>
              </a:rPr>
              <a:t>HURAFELER</a:t>
            </a:r>
          </a:p>
        </p:txBody>
      </p:sp>
      <p:sp>
        <p:nvSpPr>
          <p:cNvPr id="3" name="Alt Başlık 2"/>
          <p:cNvSpPr>
            <a:spLocks noGrp="1"/>
          </p:cNvSpPr>
          <p:nvPr>
            <p:ph type="subTitle" idx="1"/>
          </p:nvPr>
        </p:nvSpPr>
        <p:spPr/>
        <p:txBody>
          <a:bodyPr/>
          <a:lstStyle/>
          <a:p>
            <a:r>
              <a:rPr lang="tr-TR" dirty="0">
                <a:solidFill>
                  <a:srgbClr val="0070C0"/>
                </a:solidFill>
                <a:latin typeface="Arial Black" pitchFamily="34" charset="0"/>
              </a:rPr>
              <a:t>(DİN </a:t>
            </a:r>
            <a:r>
              <a:rPr lang="tr-TR" dirty="0" smtClean="0">
                <a:solidFill>
                  <a:srgbClr val="0070C0"/>
                </a:solidFill>
                <a:latin typeface="Arial Black" pitchFamily="34" charset="0"/>
              </a:rPr>
              <a:t>HAKKINDA </a:t>
            </a:r>
            <a:r>
              <a:rPr lang="tr-TR" dirty="0">
                <a:solidFill>
                  <a:srgbClr val="0070C0"/>
                </a:solidFill>
                <a:latin typeface="Arial Black" pitchFamily="34" charset="0"/>
              </a:rPr>
              <a:t>DOĞRU BİLİNEN </a:t>
            </a:r>
            <a:r>
              <a:rPr lang="tr-TR" dirty="0" smtClean="0">
                <a:solidFill>
                  <a:srgbClr val="0070C0"/>
                </a:solidFill>
                <a:latin typeface="Arial Black" pitchFamily="34" charset="0"/>
              </a:rPr>
              <a:t>YANLIŞLAR</a:t>
            </a:r>
            <a:r>
              <a:rPr lang="tr-TR" dirty="0">
                <a:solidFill>
                  <a:srgbClr val="0070C0"/>
                </a:solidFill>
                <a:latin typeface="Arial Black" pitchFamily="34" charset="0"/>
              </a:rPr>
              <a:t>)</a:t>
            </a:r>
            <a:endParaRPr lang="tr-TR" sz="1800" dirty="0">
              <a:solidFill>
                <a:schemeClr val="tx1">
                  <a:lumMod val="95000"/>
                  <a:lumOff val="5000"/>
                </a:schemeClr>
              </a:solidFill>
              <a:latin typeface="Arial Black" pitchFamily="34" charset="0"/>
            </a:endParaRPr>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692696"/>
            <a:ext cx="1364576" cy="13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2987824" y="1340769"/>
            <a:ext cx="3870176" cy="954107"/>
          </a:xfrm>
          <a:prstGeom prst="rect">
            <a:avLst/>
          </a:prstGeom>
        </p:spPr>
        <p:txBody>
          <a:bodyPr wrap="square">
            <a:spAutoFit/>
          </a:bodyPr>
          <a:lstStyle/>
          <a:p>
            <a:r>
              <a:rPr lang="tr-TR" sz="2800" b="1" dirty="0"/>
              <a:t>AYDIN İL MÜFTÜLÜĞÜ</a:t>
            </a:r>
            <a:br>
              <a:rPr lang="tr-TR" sz="2800" b="1" dirty="0"/>
            </a:br>
            <a:endParaRPr lang="tr-TR" sz="2800" b="1" dirty="0"/>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9664" y="703429"/>
            <a:ext cx="1188000" cy="118857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76223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32656"/>
            <a:ext cx="9144000" cy="6525344"/>
          </a:xfrm>
        </p:spPr>
        <p:txBody>
          <a:bodyPr>
            <a:normAutofit/>
          </a:bodyPr>
          <a:lstStyle/>
          <a:p>
            <a:r>
              <a:rPr lang="tr-TR" dirty="0" smtClean="0">
                <a:solidFill>
                  <a:srgbClr val="FF0000"/>
                </a:solidFill>
                <a:latin typeface="Arial Black" pitchFamily="34" charset="0"/>
              </a:rPr>
              <a:t>MÜSLÜMANLARIN BAZILARININ İSLAMI YANLIŞ ANLAYIŞLARI</a:t>
            </a:r>
          </a:p>
          <a:p>
            <a:r>
              <a:rPr lang="tr-TR" sz="2800" dirty="0" smtClean="0">
                <a:latin typeface="Arial Black" pitchFamily="34" charset="0"/>
              </a:rPr>
              <a:t>Kimisi </a:t>
            </a:r>
            <a:r>
              <a:rPr lang="tr-TR" sz="2800" dirty="0">
                <a:latin typeface="Arial Black" pitchFamily="34" charset="0"/>
              </a:rPr>
              <a:t>kendince </a:t>
            </a:r>
            <a:r>
              <a:rPr lang="tr-TR" sz="2800" dirty="0" err="1" smtClean="0">
                <a:latin typeface="Arial Black" pitchFamily="34" charset="0"/>
              </a:rPr>
              <a:t>bid’at</a:t>
            </a:r>
            <a:r>
              <a:rPr lang="tr-TR" sz="2800" dirty="0" smtClean="0">
                <a:latin typeface="Arial Black" pitchFamily="34" charset="0"/>
              </a:rPr>
              <a:t> </a:t>
            </a:r>
            <a:r>
              <a:rPr lang="tr-TR" sz="2800" dirty="0">
                <a:latin typeface="Arial Black" pitchFamily="34" charset="0"/>
              </a:rPr>
              <a:t>olmadığına inandığı ve yeni bir çığır </a:t>
            </a:r>
            <a:r>
              <a:rPr lang="tr-TR" sz="2800" dirty="0" smtClean="0">
                <a:latin typeface="Arial Black" pitchFamily="34" charset="0"/>
              </a:rPr>
              <a:t>açmak adına </a:t>
            </a:r>
            <a:r>
              <a:rPr lang="tr-TR" sz="2800" dirty="0" err="1" smtClean="0">
                <a:latin typeface="Arial Black" pitchFamily="34" charset="0"/>
              </a:rPr>
              <a:t>bid’atlerin</a:t>
            </a:r>
            <a:r>
              <a:rPr lang="tr-TR" sz="2800" dirty="0" smtClean="0">
                <a:latin typeface="Arial Black" pitchFamily="34" charset="0"/>
              </a:rPr>
              <a:t> toplumda yaygınlaşmasına </a:t>
            </a:r>
            <a:r>
              <a:rPr lang="tr-TR" sz="2800" dirty="0">
                <a:latin typeface="Arial Black" pitchFamily="34" charset="0"/>
              </a:rPr>
              <a:t>neden olmuş, kimisi Müslümanları </a:t>
            </a:r>
            <a:r>
              <a:rPr lang="tr-TR" sz="2800" dirty="0" smtClean="0">
                <a:latin typeface="Arial Black" pitchFamily="34" charset="0"/>
              </a:rPr>
              <a:t>Kuran’a, ibadete ve </a:t>
            </a:r>
            <a:r>
              <a:rPr lang="tr-TR" sz="2800" dirty="0" err="1" smtClean="0">
                <a:latin typeface="Arial Black" pitchFamily="34" charset="0"/>
              </a:rPr>
              <a:t>taate</a:t>
            </a:r>
            <a:r>
              <a:rPr lang="tr-TR" sz="2800" dirty="0" smtClean="0">
                <a:latin typeface="Arial Black" pitchFamily="34" charset="0"/>
              </a:rPr>
              <a:t> yönelteceği düşüncesiyle </a:t>
            </a:r>
            <a:r>
              <a:rPr lang="tr-TR" sz="2800" i="1" dirty="0" smtClean="0">
                <a:latin typeface="Arial Black" pitchFamily="34" charset="0"/>
              </a:rPr>
              <a:t>mevzu hadisleri </a:t>
            </a:r>
            <a:r>
              <a:rPr lang="tr-TR" sz="2800" dirty="0" smtClean="0">
                <a:latin typeface="Arial Black" pitchFamily="34" charset="0"/>
              </a:rPr>
              <a:t>kullanarak bidatlere zemin  hazırlamışlardır. Hurafeler, Müslümanların itikatlarında ve dini pratiklerinde tahrifata sebep olmuştur. </a:t>
            </a:r>
          </a:p>
          <a:p>
            <a:r>
              <a:rPr lang="tr-TR" sz="3000" i="1" dirty="0" smtClean="0">
                <a:solidFill>
                  <a:srgbClr val="00B0F0"/>
                </a:solidFill>
                <a:latin typeface="Arial Black" pitchFamily="34" charset="0"/>
              </a:rPr>
              <a:t>Dikkat edilmesi gereken husus, Kur’an ve Sünnet ışığında dini yaşamaktır.</a:t>
            </a:r>
            <a:endParaRPr lang="tr-TR" sz="3000" i="1" dirty="0">
              <a:solidFill>
                <a:srgbClr val="00B0F0"/>
              </a:solidFill>
              <a:latin typeface="Arial Black" pitchFamily="34" charset="0"/>
            </a:endParaRPr>
          </a:p>
        </p:txBody>
      </p:sp>
    </p:spTree>
    <p:extLst>
      <p:ext uri="{BB962C8B-B14F-4D97-AF65-F5344CB8AC3E}">
        <p14:creationId xmlns:p14="http://schemas.microsoft.com/office/powerpoint/2010/main" val="323863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548680"/>
            <a:ext cx="8496944" cy="5544616"/>
          </a:xfrm>
        </p:spPr>
        <p:txBody>
          <a:bodyPr>
            <a:normAutofit fontScale="92500" lnSpcReduction="10000"/>
          </a:bodyPr>
          <a:lstStyle/>
          <a:p>
            <a:r>
              <a:rPr lang="tr-TR" sz="3500" dirty="0" smtClean="0">
                <a:solidFill>
                  <a:srgbClr val="FF0000"/>
                </a:solidFill>
                <a:latin typeface="Arial Black" pitchFamily="34" charset="0"/>
              </a:rPr>
              <a:t>Mehmet Akif Ersoy </a:t>
            </a:r>
            <a:r>
              <a:rPr lang="tr-TR" sz="3500" dirty="0" smtClean="0">
                <a:solidFill>
                  <a:srgbClr val="002060"/>
                </a:solidFill>
                <a:latin typeface="Arial Black" pitchFamily="34" charset="0"/>
              </a:rPr>
              <a:t>şiirinde hurafelerle ilgili şöyle der:</a:t>
            </a:r>
          </a:p>
          <a:p>
            <a:r>
              <a:rPr lang="tr-TR" sz="3900" dirty="0" smtClean="0">
                <a:solidFill>
                  <a:srgbClr val="FF0000"/>
                </a:solidFill>
                <a:latin typeface="Arial Black" pitchFamily="34" charset="0"/>
              </a:rPr>
              <a:t>“Hurafeler, üfürükler</a:t>
            </a:r>
            <a:r>
              <a:rPr lang="tr-TR" sz="3900" dirty="0">
                <a:solidFill>
                  <a:srgbClr val="FF0000"/>
                </a:solidFill>
                <a:latin typeface="Arial Black" pitchFamily="34" charset="0"/>
              </a:rPr>
              <a:t>;</a:t>
            </a:r>
            <a:r>
              <a:rPr lang="tr-TR" sz="3900" dirty="0" smtClean="0">
                <a:solidFill>
                  <a:srgbClr val="FF0000"/>
                </a:solidFill>
                <a:latin typeface="Arial Black" pitchFamily="34" charset="0"/>
              </a:rPr>
              <a:t> düğüm </a:t>
            </a:r>
            <a:r>
              <a:rPr lang="tr-TR" sz="3900" dirty="0" err="1" smtClean="0">
                <a:solidFill>
                  <a:srgbClr val="FF0000"/>
                </a:solidFill>
                <a:latin typeface="Arial Black" pitchFamily="34" charset="0"/>
              </a:rPr>
              <a:t>düğüm</a:t>
            </a:r>
            <a:r>
              <a:rPr lang="tr-TR" sz="3900" dirty="0" smtClean="0">
                <a:solidFill>
                  <a:srgbClr val="FF0000"/>
                </a:solidFill>
                <a:latin typeface="Arial Black" pitchFamily="34" charset="0"/>
              </a:rPr>
              <a:t> bağlar, </a:t>
            </a:r>
          </a:p>
          <a:p>
            <a:r>
              <a:rPr lang="tr-TR" sz="3900" dirty="0" err="1" smtClean="0">
                <a:solidFill>
                  <a:srgbClr val="FF0000"/>
                </a:solidFill>
                <a:latin typeface="Arial Black" pitchFamily="34" charset="0"/>
              </a:rPr>
              <a:t>Seraser</a:t>
            </a:r>
            <a:r>
              <a:rPr lang="tr-TR" sz="3900" dirty="0" smtClean="0">
                <a:solidFill>
                  <a:srgbClr val="FF0000"/>
                </a:solidFill>
                <a:latin typeface="Arial Black" pitchFamily="34" charset="0"/>
              </a:rPr>
              <a:t> oturup, hasta baktıran sağlar. </a:t>
            </a:r>
          </a:p>
          <a:p>
            <a:r>
              <a:rPr lang="tr-TR" sz="3900" dirty="0" smtClean="0">
                <a:solidFill>
                  <a:srgbClr val="FF0000"/>
                </a:solidFill>
                <a:latin typeface="Arial Black" pitchFamily="34" charset="0"/>
              </a:rPr>
              <a:t>Bakın ne hale getirmiş cehlimiz dini; </a:t>
            </a:r>
          </a:p>
          <a:p>
            <a:r>
              <a:rPr lang="tr-TR" sz="3900" dirty="0" smtClean="0">
                <a:solidFill>
                  <a:srgbClr val="FF0000"/>
                </a:solidFill>
                <a:latin typeface="Arial Black" pitchFamily="34" charset="0"/>
              </a:rPr>
              <a:t>Hurafeler bürümüş en temiz </a:t>
            </a:r>
            <a:r>
              <a:rPr lang="tr-TR" sz="3900" dirty="0" err="1" smtClean="0">
                <a:solidFill>
                  <a:srgbClr val="FF0000"/>
                </a:solidFill>
                <a:latin typeface="Arial Black" pitchFamily="34" charset="0"/>
              </a:rPr>
              <a:t>menabiini</a:t>
            </a:r>
            <a:r>
              <a:rPr lang="tr-TR" sz="3900" dirty="0" smtClean="0">
                <a:solidFill>
                  <a:srgbClr val="FF0000"/>
                </a:solidFill>
                <a:latin typeface="Arial Black" pitchFamily="34" charset="0"/>
              </a:rPr>
              <a:t> (kaynaklarını).”  </a:t>
            </a:r>
            <a:endParaRPr lang="tr-TR" sz="3900" dirty="0">
              <a:solidFill>
                <a:srgbClr val="FF0000"/>
              </a:solidFill>
              <a:latin typeface="Arial Black" pitchFamily="34" charset="0"/>
            </a:endParaRPr>
          </a:p>
        </p:txBody>
      </p:sp>
    </p:spTree>
    <p:extLst>
      <p:ext uri="{BB962C8B-B14F-4D97-AF65-F5344CB8AC3E}">
        <p14:creationId xmlns:p14="http://schemas.microsoft.com/office/powerpoint/2010/main" val="4097870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8208912" cy="5472608"/>
          </a:xfrm>
        </p:spPr>
        <p:txBody>
          <a:bodyPr>
            <a:normAutofit/>
          </a:bodyPr>
          <a:lstStyle/>
          <a:p>
            <a:r>
              <a:rPr lang="tr-TR" sz="3600" dirty="0" smtClean="0">
                <a:solidFill>
                  <a:srgbClr val="002060"/>
                </a:solidFill>
                <a:latin typeface="Arial Black" pitchFamily="34" charset="0"/>
              </a:rPr>
              <a:t>ÜLKEMİZDE YAPILAN HURAFE ARAŞTIRMALARININ SONUÇLARI ÇOK VAHİMDİR…!</a:t>
            </a:r>
          </a:p>
          <a:p>
            <a:pPr marL="0" indent="0">
              <a:buNone/>
            </a:pPr>
            <a:endParaRPr lang="tr-TR" sz="3600" u="sng" dirty="0" smtClean="0">
              <a:latin typeface="Arial Black" pitchFamily="34" charset="0"/>
            </a:endParaRPr>
          </a:p>
          <a:p>
            <a:pPr marL="0" indent="0">
              <a:buNone/>
            </a:pPr>
            <a:r>
              <a:rPr lang="tr-TR" sz="3600" u="sng" dirty="0" smtClean="0">
                <a:latin typeface="Arial Black" pitchFamily="34" charset="0"/>
              </a:rPr>
              <a:t>Yapılan </a:t>
            </a:r>
            <a:r>
              <a:rPr lang="tr-TR" sz="3600" u="sng" dirty="0">
                <a:latin typeface="Arial Black" pitchFamily="34" charset="0"/>
              </a:rPr>
              <a:t>bir Araştırma Ülkemizde</a:t>
            </a:r>
            <a:r>
              <a:rPr lang="tr-TR" sz="3600" u="sng" dirty="0">
                <a:solidFill>
                  <a:srgbClr val="FF0000"/>
                </a:solidFill>
                <a:latin typeface="Arial Black" pitchFamily="34" charset="0"/>
              </a:rPr>
              <a:t> 1380 </a:t>
            </a:r>
            <a:r>
              <a:rPr lang="tr-TR" sz="3600" u="sng" dirty="0">
                <a:latin typeface="Arial Black" pitchFamily="34" charset="0"/>
              </a:rPr>
              <a:t>dolayında Hurafe olduğunu ortaya </a:t>
            </a:r>
            <a:r>
              <a:rPr lang="tr-TR" sz="3600" u="sng" dirty="0" smtClean="0">
                <a:latin typeface="Arial Black" pitchFamily="34" charset="0"/>
              </a:rPr>
              <a:t>koymuştur.</a:t>
            </a:r>
            <a:endParaRPr lang="tr-TR" sz="3600" u="sng" dirty="0">
              <a:latin typeface="Arial Black" pitchFamily="34" charset="0"/>
            </a:endParaRPr>
          </a:p>
        </p:txBody>
      </p:sp>
    </p:spTree>
    <p:extLst>
      <p:ext uri="{BB962C8B-B14F-4D97-AF65-F5344CB8AC3E}">
        <p14:creationId xmlns:p14="http://schemas.microsoft.com/office/powerpoint/2010/main" val="2683425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20688"/>
            <a:ext cx="9144000" cy="6237312"/>
          </a:xfrm>
        </p:spPr>
        <p:txBody>
          <a:bodyPr>
            <a:normAutofit/>
          </a:bodyPr>
          <a:lstStyle/>
          <a:p>
            <a:r>
              <a:rPr lang="tr-TR" dirty="0" smtClean="0">
                <a:solidFill>
                  <a:srgbClr val="FF0000"/>
                </a:solidFill>
                <a:latin typeface="Arial Black" pitchFamily="34" charset="0"/>
              </a:rPr>
              <a:t>GÜNÜMÜZDE HURAFELERDEN BAZILARI</a:t>
            </a:r>
            <a:endParaRPr lang="tr-TR" u="sng" dirty="0" smtClean="0">
              <a:solidFill>
                <a:srgbClr val="002060"/>
              </a:solidFill>
              <a:latin typeface="Arial Black" pitchFamily="34" charset="0"/>
            </a:endParaRPr>
          </a:p>
          <a:p>
            <a:r>
              <a:rPr lang="tr-TR" sz="3000" dirty="0" smtClean="0">
                <a:solidFill>
                  <a:srgbClr val="FF0000"/>
                </a:solidFill>
                <a:latin typeface="Arial Black" pitchFamily="34" charset="0"/>
              </a:rPr>
              <a:t>1) Nazar Ritüeli ve </a:t>
            </a:r>
            <a:r>
              <a:rPr lang="tr-TR" sz="3000" dirty="0">
                <a:solidFill>
                  <a:srgbClr val="FF0000"/>
                </a:solidFill>
                <a:latin typeface="Arial Black" pitchFamily="34" charset="0"/>
              </a:rPr>
              <a:t>Kurşun Dökmek</a:t>
            </a:r>
          </a:p>
          <a:p>
            <a:r>
              <a:rPr lang="tr-TR" sz="2600" dirty="0" smtClean="0">
                <a:latin typeface="Arial Black" pitchFamily="34" charset="0"/>
              </a:rPr>
              <a:t>Halkımız </a:t>
            </a:r>
            <a:r>
              <a:rPr lang="tr-TR" sz="2600" dirty="0">
                <a:latin typeface="Arial Black" pitchFamily="34" charset="0"/>
              </a:rPr>
              <a:t>arasında "göz değmesi, göze gelme" diye </a:t>
            </a:r>
            <a:r>
              <a:rPr lang="tr-TR" sz="2600" dirty="0" smtClean="0">
                <a:latin typeface="Arial Black" pitchFamily="34" charset="0"/>
              </a:rPr>
              <a:t>adlandırılan bir </a:t>
            </a:r>
            <a:r>
              <a:rPr lang="tr-TR" sz="2600" dirty="0">
                <a:latin typeface="Arial Black" pitchFamily="34" charset="0"/>
              </a:rPr>
              <a:t>"NAZAR" </a:t>
            </a:r>
            <a:r>
              <a:rPr lang="tr-TR" sz="2600" dirty="0" smtClean="0">
                <a:latin typeface="Arial Black" pitchFamily="34" charset="0"/>
              </a:rPr>
              <a:t>inanışı </a:t>
            </a:r>
            <a:r>
              <a:rPr lang="tr-TR" sz="2600" dirty="0">
                <a:latin typeface="Arial Black" pitchFamily="34" charset="0"/>
              </a:rPr>
              <a:t>vardır</a:t>
            </a:r>
            <a:r>
              <a:rPr lang="tr-TR" sz="2600" dirty="0" smtClean="0">
                <a:latin typeface="Arial Black" pitchFamily="34" charset="0"/>
              </a:rPr>
              <a:t>. </a:t>
            </a:r>
            <a:r>
              <a:rPr lang="tr-TR" sz="2600" dirty="0">
                <a:latin typeface="Arial Black" pitchFamily="34" charset="0"/>
              </a:rPr>
              <a:t>Korunma tedbirleri olarak çocuklar, at, dana, inek, ev, dükkan, otomobil vb. </a:t>
            </a:r>
            <a:r>
              <a:rPr lang="tr-TR" sz="2600" dirty="0" smtClean="0">
                <a:latin typeface="Arial Black" pitchFamily="34" charset="0"/>
              </a:rPr>
              <a:t>eşyalara </a:t>
            </a:r>
            <a:r>
              <a:rPr lang="tr-TR" sz="2600" dirty="0">
                <a:latin typeface="Arial Black" pitchFamily="34" charset="0"/>
              </a:rPr>
              <a:t>nazar boncuğu, at nalı, üzerlik otundan yapılan </a:t>
            </a:r>
            <a:r>
              <a:rPr lang="tr-TR" sz="2600" dirty="0" smtClean="0">
                <a:latin typeface="Arial Black" pitchFamily="34" charset="0"/>
              </a:rPr>
              <a:t>kolyelere ilaveten, </a:t>
            </a:r>
            <a:r>
              <a:rPr lang="tr-TR" sz="2600" dirty="0">
                <a:latin typeface="Arial Black" pitchFamily="34" charset="0"/>
              </a:rPr>
              <a:t>özellikle çocuklara kurt, ayı, kartal, leylek gibi hayvanların diş, tırnak ve kemiklerinden yapılan nazarlıklar </a:t>
            </a:r>
            <a:r>
              <a:rPr lang="tr-TR" sz="2600" dirty="0" smtClean="0">
                <a:latin typeface="Arial Black" pitchFamily="34" charset="0"/>
              </a:rPr>
              <a:t>takılmaktadır. Bu örnekler dinde asla yeri olmayan fiillerdendir.</a:t>
            </a:r>
            <a:endParaRPr lang="tr-TR" sz="2600" dirty="0">
              <a:latin typeface="Arial Black" pitchFamily="34" charset="0"/>
            </a:endParaRPr>
          </a:p>
        </p:txBody>
      </p:sp>
    </p:spTree>
    <p:extLst>
      <p:ext uri="{BB962C8B-B14F-4D97-AF65-F5344CB8AC3E}">
        <p14:creationId xmlns:p14="http://schemas.microsoft.com/office/powerpoint/2010/main" val="4252784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04664"/>
            <a:ext cx="8892480" cy="6453336"/>
          </a:xfrm>
        </p:spPr>
        <p:txBody>
          <a:bodyPr>
            <a:normAutofit/>
          </a:bodyPr>
          <a:lstStyle/>
          <a:p>
            <a:pPr marL="0" indent="0">
              <a:buNone/>
            </a:pPr>
            <a:endParaRPr lang="tr-TR" sz="3500" dirty="0" smtClean="0">
              <a:solidFill>
                <a:srgbClr val="FF0000"/>
              </a:solidFill>
              <a:latin typeface="Arial Black" pitchFamily="34" charset="0"/>
            </a:endParaRPr>
          </a:p>
          <a:p>
            <a:pPr marL="0" indent="0">
              <a:buNone/>
            </a:pPr>
            <a:r>
              <a:rPr lang="tr-TR" sz="3500" dirty="0" smtClean="0">
                <a:solidFill>
                  <a:srgbClr val="FF0000"/>
                </a:solidFill>
                <a:latin typeface="Arial Black" pitchFamily="34" charset="0"/>
              </a:rPr>
              <a:t>2) FAL BAKTIRMAK VE FAL AÇMAK</a:t>
            </a:r>
            <a:endParaRPr lang="tr-TR" sz="3500" dirty="0">
              <a:solidFill>
                <a:srgbClr val="FF0000"/>
              </a:solidFill>
              <a:latin typeface="Arial Black" pitchFamily="34" charset="0"/>
            </a:endParaRPr>
          </a:p>
          <a:p>
            <a:pPr marL="0" indent="0">
              <a:buNone/>
            </a:pPr>
            <a:endParaRPr lang="tr-TR" dirty="0" smtClean="0">
              <a:latin typeface="Arial Black" pitchFamily="34" charset="0"/>
            </a:endParaRPr>
          </a:p>
          <a:p>
            <a:pPr marL="0" indent="0">
              <a:buNone/>
            </a:pPr>
            <a:r>
              <a:rPr lang="tr-TR" dirty="0" smtClean="0">
                <a:latin typeface="Arial Black" pitchFamily="34" charset="0"/>
              </a:rPr>
              <a:t>İslâm </a:t>
            </a:r>
            <a:r>
              <a:rPr lang="tr-TR" dirty="0">
                <a:latin typeface="Arial Black" pitchFamily="34" charset="0"/>
              </a:rPr>
              <a:t>Dinine göre hangi şekilde olursa olsun, fal baktırmak ve falcıların söylediklerine inanmak </a:t>
            </a:r>
            <a:r>
              <a:rPr lang="tr-TR" dirty="0" smtClean="0">
                <a:latin typeface="Arial Black" pitchFamily="34" charset="0"/>
              </a:rPr>
              <a:t>yasaklanmıştır.</a:t>
            </a:r>
          </a:p>
          <a:p>
            <a:pPr marL="0" indent="0">
              <a:buNone/>
            </a:pPr>
            <a:r>
              <a:rPr lang="tr-TR" sz="2800" dirty="0" smtClean="0">
                <a:solidFill>
                  <a:srgbClr val="FF0000"/>
                </a:solidFill>
                <a:latin typeface="Arial Black" pitchFamily="34" charset="0"/>
              </a:rPr>
              <a:t>"Ey </a:t>
            </a:r>
            <a:r>
              <a:rPr lang="tr-TR" sz="2800" dirty="0">
                <a:solidFill>
                  <a:srgbClr val="FF0000"/>
                </a:solidFill>
                <a:latin typeface="Arial Black" pitchFamily="34" charset="0"/>
              </a:rPr>
              <a:t>iman edenler! Şarap, kumar, dikili taşlar (putlar), fal ve şans okları birer şeytan işi pisliktir; bunlardan uzak durun ki kurtuluşa eresiniz." </a:t>
            </a:r>
            <a:endParaRPr lang="tr-TR" sz="2800" dirty="0" smtClean="0">
              <a:solidFill>
                <a:srgbClr val="FF0000"/>
              </a:solidFill>
              <a:latin typeface="Arial Black" pitchFamily="34" charset="0"/>
            </a:endParaRPr>
          </a:p>
          <a:p>
            <a:pPr marL="0" indent="0">
              <a:buNone/>
            </a:pPr>
            <a:r>
              <a:rPr lang="tr-TR" sz="2800" dirty="0" smtClean="0">
                <a:solidFill>
                  <a:srgbClr val="FF0000"/>
                </a:solidFill>
                <a:latin typeface="Arial Black" pitchFamily="34" charset="0"/>
              </a:rPr>
              <a:t>(</a:t>
            </a:r>
            <a:r>
              <a:rPr lang="tr-TR" sz="2800" dirty="0">
                <a:solidFill>
                  <a:srgbClr val="FF0000"/>
                </a:solidFill>
                <a:latin typeface="Arial Black" pitchFamily="34" charset="0"/>
              </a:rPr>
              <a:t>Maide </a:t>
            </a:r>
            <a:r>
              <a:rPr lang="tr-TR" sz="2800" dirty="0" smtClean="0">
                <a:solidFill>
                  <a:srgbClr val="FF0000"/>
                </a:solidFill>
                <a:latin typeface="Arial Black" pitchFamily="34" charset="0"/>
              </a:rPr>
              <a:t>Suresi, 90</a:t>
            </a:r>
            <a:r>
              <a:rPr lang="tr-TR" sz="2800" dirty="0">
                <a:solidFill>
                  <a:srgbClr val="FF0000"/>
                </a:solidFill>
                <a:latin typeface="Arial Black" pitchFamily="34" charset="0"/>
              </a:rPr>
              <a:t>) </a:t>
            </a:r>
          </a:p>
          <a:p>
            <a:endParaRPr lang="tr-TR" dirty="0">
              <a:solidFill>
                <a:srgbClr val="FF0000"/>
              </a:solidFill>
            </a:endParaRPr>
          </a:p>
        </p:txBody>
      </p:sp>
    </p:spTree>
    <p:extLst>
      <p:ext uri="{BB962C8B-B14F-4D97-AF65-F5344CB8AC3E}">
        <p14:creationId xmlns:p14="http://schemas.microsoft.com/office/powerpoint/2010/main" val="1196800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68" y="0"/>
            <a:ext cx="9127232" cy="6858000"/>
          </a:xfrm>
        </p:spPr>
        <p:txBody>
          <a:bodyPr>
            <a:normAutofit lnSpcReduction="10000"/>
          </a:bodyPr>
          <a:lstStyle/>
          <a:p>
            <a:endParaRPr lang="tr-TR" dirty="0" smtClean="0">
              <a:solidFill>
                <a:srgbClr val="FF0000"/>
              </a:solidFill>
              <a:latin typeface="Arial Black" pitchFamily="34" charset="0"/>
            </a:endParaRPr>
          </a:p>
          <a:p>
            <a:r>
              <a:rPr lang="tr-TR" dirty="0" smtClean="0">
                <a:solidFill>
                  <a:srgbClr val="FF0000"/>
                </a:solidFill>
                <a:latin typeface="Arial Black" pitchFamily="34" charset="0"/>
              </a:rPr>
              <a:t>3) MUM YAKMAK</a:t>
            </a:r>
            <a:r>
              <a:rPr lang="tr-TR" dirty="0" smtClean="0">
                <a:latin typeface="Arial Black" pitchFamily="34" charset="0"/>
              </a:rPr>
              <a:t> </a:t>
            </a:r>
          </a:p>
          <a:p>
            <a:endParaRPr lang="tr-TR" dirty="0" smtClean="0">
              <a:latin typeface="Arial Black" pitchFamily="34" charset="0"/>
            </a:endParaRPr>
          </a:p>
          <a:p>
            <a:r>
              <a:rPr lang="tr-TR" dirty="0" smtClean="0">
                <a:latin typeface="Arial Black" pitchFamily="34" charset="0"/>
              </a:rPr>
              <a:t>İslâm'da </a:t>
            </a:r>
            <a:r>
              <a:rPr lang="tr-TR" dirty="0">
                <a:latin typeface="Arial Black" pitchFamily="34" charset="0"/>
              </a:rPr>
              <a:t>cami duvarına, kabir taşına, mezar taşına, mum yakılır diye bir kural yoktur. Bu âdet, Fenikelilere </a:t>
            </a:r>
            <a:r>
              <a:rPr lang="tr-TR" dirty="0" smtClean="0">
                <a:latin typeface="Arial Black" pitchFamily="34" charset="0"/>
              </a:rPr>
              <a:t>dayanır ve Müslümanlara </a:t>
            </a:r>
            <a:r>
              <a:rPr lang="tr-TR" dirty="0">
                <a:latin typeface="Arial Black" pitchFamily="34" charset="0"/>
              </a:rPr>
              <a:t>Mecusilerden ve </a:t>
            </a:r>
            <a:r>
              <a:rPr lang="tr-TR" dirty="0" smtClean="0">
                <a:latin typeface="Arial Black" pitchFamily="34" charset="0"/>
              </a:rPr>
              <a:t>Hristiyanlardan </a:t>
            </a:r>
            <a:r>
              <a:rPr lang="tr-TR" dirty="0">
                <a:latin typeface="Arial Black" pitchFamily="34" charset="0"/>
              </a:rPr>
              <a:t>geçmiştir. İslâm'a göre insan, ancak Allah'a iltica eder ve O'na sığınır; O'nun dışındaki varlıklardan medet ummak </a:t>
            </a:r>
            <a:r>
              <a:rPr lang="tr-TR" dirty="0" smtClean="0">
                <a:latin typeface="Arial Black" pitchFamily="34" charset="0"/>
              </a:rPr>
              <a:t>asla doğru değildir</a:t>
            </a:r>
            <a:r>
              <a:rPr lang="tr-TR" dirty="0">
                <a:latin typeface="Arial Black" pitchFamily="34" charset="0"/>
              </a:rPr>
              <a:t>. Bu itibarla kabirlerde mum yakma adeti yanlış bir inançtır, hurafedir ve şirktir.</a:t>
            </a:r>
          </a:p>
        </p:txBody>
      </p:sp>
    </p:spTree>
    <p:extLst>
      <p:ext uri="{BB962C8B-B14F-4D97-AF65-F5344CB8AC3E}">
        <p14:creationId xmlns:p14="http://schemas.microsoft.com/office/powerpoint/2010/main" val="3636170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endParaRPr lang="tr-TR" dirty="0" smtClean="0">
              <a:solidFill>
                <a:srgbClr val="FF0000"/>
              </a:solidFill>
              <a:latin typeface="Arial Black" pitchFamily="34" charset="0"/>
            </a:endParaRPr>
          </a:p>
          <a:p>
            <a:r>
              <a:rPr lang="tr-TR" sz="2800" dirty="0" smtClean="0">
                <a:solidFill>
                  <a:srgbClr val="FF0000"/>
                </a:solidFill>
                <a:latin typeface="Arial Black" pitchFamily="34" charset="0"/>
              </a:rPr>
              <a:t>4) ÇAPUT VEYA BEZ BAĞLAMAK</a:t>
            </a:r>
            <a:endParaRPr lang="tr-TR" sz="2800" dirty="0">
              <a:solidFill>
                <a:srgbClr val="FF0000"/>
              </a:solidFill>
              <a:latin typeface="Arial Black" pitchFamily="34" charset="0"/>
            </a:endParaRPr>
          </a:p>
          <a:p>
            <a:endParaRPr lang="tr-TR" sz="2800" dirty="0" smtClean="0">
              <a:solidFill>
                <a:schemeClr val="tx1">
                  <a:lumMod val="95000"/>
                  <a:lumOff val="5000"/>
                </a:schemeClr>
              </a:solidFill>
              <a:latin typeface="Arial Black" pitchFamily="34" charset="0"/>
            </a:endParaRPr>
          </a:p>
          <a:p>
            <a:r>
              <a:rPr lang="tr-TR" sz="2800" dirty="0" smtClean="0">
                <a:solidFill>
                  <a:schemeClr val="tx1">
                    <a:lumMod val="95000"/>
                    <a:lumOff val="5000"/>
                  </a:schemeClr>
                </a:solidFill>
                <a:latin typeface="Arial Black" pitchFamily="34" charset="0"/>
              </a:rPr>
              <a:t>Çağdaş </a:t>
            </a:r>
            <a:r>
              <a:rPr lang="tr-TR" sz="2800" dirty="0">
                <a:solidFill>
                  <a:schemeClr val="tx1">
                    <a:lumMod val="95000"/>
                    <a:lumOff val="5000"/>
                  </a:schemeClr>
                </a:solidFill>
                <a:latin typeface="Arial Black" pitchFamily="34" charset="0"/>
              </a:rPr>
              <a:t>Altaylı Şamanistlerin inandıkları "</a:t>
            </a:r>
            <a:r>
              <a:rPr lang="tr-TR" sz="2800" dirty="0" err="1">
                <a:solidFill>
                  <a:schemeClr val="tx1">
                    <a:lumMod val="95000"/>
                    <a:lumOff val="5000"/>
                  </a:schemeClr>
                </a:solidFill>
                <a:latin typeface="Arial Black" pitchFamily="34" charset="0"/>
              </a:rPr>
              <a:t>İZİ"ler</a:t>
            </a:r>
            <a:r>
              <a:rPr lang="tr-TR" sz="2800" dirty="0">
                <a:solidFill>
                  <a:schemeClr val="tx1">
                    <a:lumMod val="95000"/>
                    <a:lumOff val="5000"/>
                  </a:schemeClr>
                </a:solidFill>
                <a:latin typeface="Arial Black" pitchFamily="34" charset="0"/>
              </a:rPr>
              <a:t>, Göktürklerin bıraktıkları yazıtlarda </a:t>
            </a:r>
            <a:r>
              <a:rPr lang="tr-TR" sz="2800" dirty="0" smtClean="0">
                <a:solidFill>
                  <a:schemeClr val="tx1">
                    <a:lumMod val="95000"/>
                    <a:lumOff val="5000"/>
                  </a:schemeClr>
                </a:solidFill>
                <a:latin typeface="Arial Black" pitchFamily="34" charset="0"/>
              </a:rPr>
              <a:t>toptan "YER-SU</a:t>
            </a:r>
            <a:r>
              <a:rPr lang="tr-TR" sz="2800" dirty="0">
                <a:solidFill>
                  <a:schemeClr val="tx1">
                    <a:lumMod val="95000"/>
                    <a:lumOff val="5000"/>
                  </a:schemeClr>
                </a:solidFill>
                <a:latin typeface="Arial Black" pitchFamily="34" charset="0"/>
              </a:rPr>
              <a:t>"  ile ifade edilmiştir. Onların inanışlarına göre "</a:t>
            </a:r>
            <a:r>
              <a:rPr lang="tr-TR" sz="2800" dirty="0" err="1">
                <a:solidFill>
                  <a:schemeClr val="tx1">
                    <a:lumMod val="95000"/>
                    <a:lumOff val="5000"/>
                  </a:schemeClr>
                </a:solidFill>
                <a:latin typeface="Arial Black" pitchFamily="34" charset="0"/>
              </a:rPr>
              <a:t>İZİ'ler</a:t>
            </a:r>
            <a:r>
              <a:rPr lang="tr-TR" sz="2800" dirty="0">
                <a:solidFill>
                  <a:schemeClr val="tx1">
                    <a:lumMod val="95000"/>
                    <a:lumOff val="5000"/>
                  </a:schemeClr>
                </a:solidFill>
                <a:latin typeface="Arial Black" pitchFamily="34" charset="0"/>
              </a:rPr>
              <a:t> kişiden kurban isterler. Kurban sunmayanlara zararları dokunur. Ancak bu ruhlar çok kanaatkârdır. Bunları, bir paçavra parçası, bir tutam at kılı hatta kurban niyetiyle atılan bir taş parçası ile tatmin etmek mümkündür.</a:t>
            </a:r>
          </a:p>
          <a:p>
            <a:endParaRPr lang="tr-TR" dirty="0"/>
          </a:p>
        </p:txBody>
      </p:sp>
    </p:spTree>
    <p:extLst>
      <p:ext uri="{BB962C8B-B14F-4D97-AF65-F5344CB8AC3E}">
        <p14:creationId xmlns:p14="http://schemas.microsoft.com/office/powerpoint/2010/main" val="928668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04664"/>
            <a:ext cx="9144000" cy="5976664"/>
          </a:xfrm>
        </p:spPr>
        <p:txBody>
          <a:bodyPr>
            <a:normAutofit lnSpcReduction="10000"/>
          </a:bodyPr>
          <a:lstStyle/>
          <a:p>
            <a:r>
              <a:rPr lang="tr-TR" sz="3500" dirty="0" smtClean="0">
                <a:solidFill>
                  <a:srgbClr val="FF0000"/>
                </a:solidFill>
                <a:latin typeface="Arial Black" pitchFamily="34" charset="0"/>
              </a:rPr>
              <a:t>5) TÜRBELERDE SIKÇA    GÖRÜLEN HURAFELER</a:t>
            </a:r>
          </a:p>
          <a:p>
            <a:r>
              <a:rPr lang="tr-TR" sz="3500" dirty="0" smtClean="0">
                <a:latin typeface="Arial Black" pitchFamily="34" charset="0"/>
              </a:rPr>
              <a:t>Çaput</a:t>
            </a:r>
            <a:r>
              <a:rPr lang="tr-TR" sz="3500" dirty="0">
                <a:latin typeface="Arial Black" pitchFamily="34" charset="0"/>
              </a:rPr>
              <a:t>, bez bağlamak ve mum yakmak. Türbelerde yatanlara adak adamak, adlarına kurbanlar kesmek. Kabrin etrafında bulunan duvar, bez, eşik, kapı vb. </a:t>
            </a:r>
            <a:r>
              <a:rPr lang="tr-TR" sz="3500" dirty="0" smtClean="0">
                <a:latin typeface="Arial Black" pitchFamily="34" charset="0"/>
              </a:rPr>
              <a:t>nesneleri </a:t>
            </a:r>
            <a:r>
              <a:rPr lang="tr-TR" sz="3500" dirty="0">
                <a:latin typeface="Arial Black" pitchFamily="34" charset="0"/>
              </a:rPr>
              <a:t>öpmek. T</a:t>
            </a:r>
            <a:r>
              <a:rPr lang="tr-TR" sz="3500" dirty="0" smtClean="0">
                <a:latin typeface="Arial Black" pitchFamily="34" charset="0"/>
              </a:rPr>
              <a:t>ürbelerde yatanlardan şifa ummak, türbeleri </a:t>
            </a:r>
            <a:r>
              <a:rPr lang="tr-TR" sz="3500" dirty="0">
                <a:latin typeface="Arial Black" pitchFamily="34" charset="0"/>
              </a:rPr>
              <a:t>kutsal </a:t>
            </a:r>
            <a:r>
              <a:rPr lang="tr-TR" sz="3500" dirty="0" smtClean="0">
                <a:latin typeface="Arial Black" pitchFamily="34" charset="0"/>
              </a:rPr>
              <a:t>görmek </a:t>
            </a:r>
            <a:r>
              <a:rPr lang="tr-TR" sz="3500" dirty="0">
                <a:latin typeface="Arial Black" pitchFamily="34" charset="0"/>
              </a:rPr>
              <a:t>vb</a:t>
            </a:r>
            <a:r>
              <a:rPr lang="tr-TR" sz="3500" dirty="0" smtClean="0">
                <a:latin typeface="Arial Black" pitchFamily="34" charset="0"/>
              </a:rPr>
              <a:t>. yönelimler bizlere Hristiyanlardan intikal </a:t>
            </a:r>
            <a:r>
              <a:rPr lang="tr-TR" sz="3500" dirty="0">
                <a:latin typeface="Arial Black" pitchFamily="34" charset="0"/>
              </a:rPr>
              <a:t>etmiştir.</a:t>
            </a:r>
          </a:p>
          <a:p>
            <a:endParaRPr lang="tr-TR" dirty="0"/>
          </a:p>
        </p:txBody>
      </p:sp>
    </p:spTree>
    <p:extLst>
      <p:ext uri="{BB962C8B-B14F-4D97-AF65-F5344CB8AC3E}">
        <p14:creationId xmlns:p14="http://schemas.microsoft.com/office/powerpoint/2010/main" val="1128990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548680"/>
            <a:ext cx="9144000" cy="5760640"/>
          </a:xfrm>
        </p:spPr>
        <p:txBody>
          <a:bodyPr>
            <a:noAutofit/>
          </a:bodyPr>
          <a:lstStyle/>
          <a:p>
            <a:r>
              <a:rPr lang="tr-TR" dirty="0" smtClean="0">
                <a:solidFill>
                  <a:srgbClr val="FF0000"/>
                </a:solidFill>
                <a:latin typeface="Arial Black" pitchFamily="34" charset="0"/>
              </a:rPr>
              <a:t>6) KABİRLERDE GÖRÜLEN HURAFELER</a:t>
            </a:r>
            <a:endParaRPr lang="tr-TR" dirty="0">
              <a:solidFill>
                <a:srgbClr val="FF0000"/>
              </a:solidFill>
              <a:latin typeface="Arial Black" pitchFamily="34" charset="0"/>
            </a:endParaRPr>
          </a:p>
          <a:p>
            <a:r>
              <a:rPr lang="tr-TR" dirty="0">
                <a:latin typeface="Arial Black" pitchFamily="34" charset="0"/>
              </a:rPr>
              <a:t>Hz. </a:t>
            </a:r>
            <a:r>
              <a:rPr lang="tr-TR" dirty="0" err="1">
                <a:latin typeface="Arial Black" pitchFamily="34" charset="0"/>
              </a:rPr>
              <a:t>Câbir</a:t>
            </a:r>
            <a:r>
              <a:rPr lang="tr-TR" dirty="0">
                <a:latin typeface="Arial Black" pitchFamily="34" charset="0"/>
              </a:rPr>
              <a:t> </a:t>
            </a:r>
            <a:r>
              <a:rPr lang="tr-TR" dirty="0" smtClean="0">
                <a:latin typeface="Arial Black" pitchFamily="34" charset="0"/>
              </a:rPr>
              <a:t>(</a:t>
            </a:r>
            <a:r>
              <a:rPr lang="tr-TR" dirty="0" err="1" smtClean="0">
                <a:latin typeface="Arial Black" pitchFamily="34" charset="0"/>
              </a:rPr>
              <a:t>r.a</a:t>
            </a:r>
            <a:r>
              <a:rPr lang="tr-TR" dirty="0" smtClean="0">
                <a:latin typeface="Arial Black" pitchFamily="34" charset="0"/>
              </a:rPr>
              <a:t>) anlatıyor</a:t>
            </a:r>
            <a:r>
              <a:rPr lang="tr-TR" dirty="0">
                <a:latin typeface="Arial Black" pitchFamily="34" charset="0"/>
              </a:rPr>
              <a:t>: </a:t>
            </a:r>
            <a:endParaRPr lang="tr-TR" dirty="0" smtClean="0">
              <a:latin typeface="Arial Black" pitchFamily="34" charset="0"/>
            </a:endParaRPr>
          </a:p>
          <a:p>
            <a:r>
              <a:rPr lang="tr-TR" dirty="0" smtClean="0">
                <a:latin typeface="Arial Black" pitchFamily="34" charset="0"/>
              </a:rPr>
              <a:t>"</a:t>
            </a:r>
            <a:r>
              <a:rPr lang="tr-TR" dirty="0" err="1" smtClean="0">
                <a:latin typeface="Arial Black" pitchFamily="34" charset="0"/>
              </a:rPr>
              <a:t>Resûlüllah</a:t>
            </a:r>
            <a:r>
              <a:rPr lang="tr-TR" dirty="0" smtClean="0">
                <a:latin typeface="Arial Black" pitchFamily="34" charset="0"/>
              </a:rPr>
              <a:t> </a:t>
            </a:r>
            <a:r>
              <a:rPr lang="tr-TR" dirty="0">
                <a:latin typeface="Arial Black" pitchFamily="34" charset="0"/>
              </a:rPr>
              <a:t>(</a:t>
            </a:r>
            <a:r>
              <a:rPr lang="tr-TR" dirty="0" err="1" smtClean="0">
                <a:latin typeface="Arial Black" pitchFamily="34" charset="0"/>
              </a:rPr>
              <a:t>a.s</a:t>
            </a:r>
            <a:r>
              <a:rPr lang="tr-TR" dirty="0" smtClean="0">
                <a:latin typeface="Arial Black" pitchFamily="34" charset="0"/>
              </a:rPr>
              <a:t>.) </a:t>
            </a:r>
            <a:r>
              <a:rPr lang="tr-TR" dirty="0">
                <a:latin typeface="Arial Black" pitchFamily="34" charset="0"/>
              </a:rPr>
              <a:t>kabrin kireçlenmesini, üzerine bina yapılmasını, </a:t>
            </a:r>
            <a:r>
              <a:rPr lang="tr-TR" dirty="0" smtClean="0">
                <a:latin typeface="Arial Black" pitchFamily="34" charset="0"/>
              </a:rPr>
              <a:t>oturulmasını</a:t>
            </a:r>
            <a:r>
              <a:rPr lang="tr-TR" dirty="0">
                <a:latin typeface="Arial Black" pitchFamily="34" charset="0"/>
              </a:rPr>
              <a:t>, </a:t>
            </a:r>
            <a:r>
              <a:rPr lang="tr-TR" dirty="0" smtClean="0">
                <a:latin typeface="Arial Black" pitchFamily="34" charset="0"/>
              </a:rPr>
              <a:t>yazı yazılmasını ve </a:t>
            </a:r>
            <a:r>
              <a:rPr lang="tr-TR" dirty="0">
                <a:latin typeface="Arial Black" pitchFamily="34" charset="0"/>
              </a:rPr>
              <a:t>ayakla basılmasını yasakladı." </a:t>
            </a:r>
            <a:endParaRPr lang="tr-TR" dirty="0" smtClean="0">
              <a:latin typeface="Arial Black" pitchFamily="34" charset="0"/>
            </a:endParaRPr>
          </a:p>
          <a:p>
            <a:r>
              <a:rPr lang="tr-TR" dirty="0" smtClean="0">
                <a:latin typeface="Arial Black" pitchFamily="34" charset="0"/>
              </a:rPr>
              <a:t>(</a:t>
            </a:r>
            <a:r>
              <a:rPr lang="tr-TR" dirty="0">
                <a:latin typeface="Arial Black" pitchFamily="34" charset="0"/>
              </a:rPr>
              <a:t>Müslim, </a:t>
            </a:r>
            <a:r>
              <a:rPr lang="tr-TR" dirty="0" err="1">
                <a:latin typeface="Arial Black" pitchFamily="34" charset="0"/>
              </a:rPr>
              <a:t>Cenâiz</a:t>
            </a:r>
            <a:r>
              <a:rPr lang="tr-TR" dirty="0">
                <a:latin typeface="Arial Black" pitchFamily="34" charset="0"/>
              </a:rPr>
              <a:t> 94)</a:t>
            </a:r>
          </a:p>
        </p:txBody>
      </p:sp>
    </p:spTree>
    <p:extLst>
      <p:ext uri="{BB962C8B-B14F-4D97-AF65-F5344CB8AC3E}">
        <p14:creationId xmlns:p14="http://schemas.microsoft.com/office/powerpoint/2010/main" val="782784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692696"/>
            <a:ext cx="9036496" cy="6165304"/>
          </a:xfrm>
        </p:spPr>
        <p:txBody>
          <a:bodyPr>
            <a:noAutofit/>
          </a:bodyPr>
          <a:lstStyle/>
          <a:p>
            <a:r>
              <a:rPr lang="tr-TR" dirty="0" smtClean="0">
                <a:solidFill>
                  <a:srgbClr val="FF0000"/>
                </a:solidFill>
                <a:latin typeface="Arial Black" pitchFamily="34" charset="0"/>
              </a:rPr>
              <a:t>7) HAYVANLARLA İLGİLİ HURAFELER</a:t>
            </a:r>
          </a:p>
          <a:p>
            <a:r>
              <a:rPr lang="tr-TR" dirty="0" smtClean="0">
                <a:latin typeface="Arial Black" pitchFamily="34" charset="0"/>
              </a:rPr>
              <a:t>Baykuş </a:t>
            </a:r>
            <a:r>
              <a:rPr lang="tr-TR" dirty="0">
                <a:latin typeface="Arial Black" pitchFamily="34" charset="0"/>
              </a:rPr>
              <a:t>ötmesi (Romalılar, baykuşun ötmesini bir felaket başlangıcı olarak </a:t>
            </a:r>
            <a:r>
              <a:rPr lang="tr-TR" dirty="0" smtClean="0">
                <a:latin typeface="Arial Black" pitchFamily="34" charset="0"/>
              </a:rPr>
              <a:t>kabul </a:t>
            </a:r>
            <a:r>
              <a:rPr lang="tr-TR" dirty="0">
                <a:latin typeface="Arial Black" pitchFamily="34" charset="0"/>
              </a:rPr>
              <a:t>ederlerdi</a:t>
            </a:r>
            <a:r>
              <a:rPr lang="tr-TR" dirty="0" smtClean="0">
                <a:latin typeface="Arial Black" pitchFamily="34" charset="0"/>
              </a:rPr>
              <a:t>),</a:t>
            </a:r>
          </a:p>
          <a:p>
            <a:r>
              <a:rPr lang="tr-TR" dirty="0" smtClean="0">
                <a:latin typeface="Arial Black" pitchFamily="34" charset="0"/>
              </a:rPr>
              <a:t>İnsanın </a:t>
            </a:r>
            <a:r>
              <a:rPr lang="tr-TR" dirty="0">
                <a:latin typeface="Arial Black" pitchFamily="34" charset="0"/>
              </a:rPr>
              <a:t>önünden kara kedi geçmesi</a:t>
            </a:r>
            <a:r>
              <a:rPr lang="tr-TR" dirty="0" smtClean="0">
                <a:latin typeface="Arial Black" pitchFamily="34" charset="0"/>
              </a:rPr>
              <a:t>,</a:t>
            </a:r>
          </a:p>
          <a:p>
            <a:r>
              <a:rPr lang="tr-TR" dirty="0" smtClean="0">
                <a:latin typeface="Arial Black" pitchFamily="34" charset="0"/>
              </a:rPr>
              <a:t>İnsanın </a:t>
            </a:r>
            <a:r>
              <a:rPr lang="tr-TR" dirty="0">
                <a:latin typeface="Arial Black" pitchFamily="34" charset="0"/>
              </a:rPr>
              <a:t>veya arabanın önünden tavşan </a:t>
            </a:r>
            <a:r>
              <a:rPr lang="tr-TR" dirty="0" smtClean="0">
                <a:latin typeface="Arial Black" pitchFamily="34" charset="0"/>
              </a:rPr>
              <a:t>geçmesi,</a:t>
            </a:r>
          </a:p>
          <a:p>
            <a:r>
              <a:rPr lang="tr-TR" dirty="0" smtClean="0">
                <a:latin typeface="Arial Black" pitchFamily="34" charset="0"/>
              </a:rPr>
              <a:t>Kargaların ötüşü,  </a:t>
            </a:r>
          </a:p>
          <a:p>
            <a:r>
              <a:rPr lang="tr-TR" dirty="0">
                <a:latin typeface="Arial Black" pitchFamily="34" charset="0"/>
              </a:rPr>
              <a:t>H</a:t>
            </a:r>
            <a:r>
              <a:rPr lang="tr-TR" dirty="0" smtClean="0">
                <a:latin typeface="Arial Black" pitchFamily="34" charset="0"/>
              </a:rPr>
              <a:t>orozların </a:t>
            </a:r>
            <a:r>
              <a:rPr lang="tr-TR" dirty="0">
                <a:latin typeface="Arial Black" pitchFamily="34" charset="0"/>
              </a:rPr>
              <a:t>vakitsiz ötüşü vb</a:t>
            </a:r>
            <a:r>
              <a:rPr lang="tr-TR" dirty="0" smtClean="0">
                <a:latin typeface="Arial Black" pitchFamily="34" charset="0"/>
              </a:rPr>
              <a:t>.</a:t>
            </a:r>
          </a:p>
        </p:txBody>
      </p:sp>
    </p:spTree>
    <p:extLst>
      <p:ext uri="{BB962C8B-B14F-4D97-AF65-F5344CB8AC3E}">
        <p14:creationId xmlns:p14="http://schemas.microsoft.com/office/powerpoint/2010/main" val="3296231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956" y="0"/>
            <a:ext cx="8532440" cy="6858000"/>
          </a:xfrm>
        </p:spPr>
        <p:txBody>
          <a:bodyPr>
            <a:normAutofit/>
          </a:bodyPr>
          <a:lstStyle/>
          <a:p>
            <a:pPr marL="0" indent="0">
              <a:buNone/>
            </a:pPr>
            <a:endParaRPr lang="tr-TR" b="1" dirty="0" smtClean="0">
              <a:latin typeface="Arial Black" pitchFamily="34" charset="0"/>
            </a:endParaRPr>
          </a:p>
          <a:p>
            <a:pPr marL="0" indent="0" algn="ctr">
              <a:buNone/>
            </a:pPr>
            <a:r>
              <a:rPr lang="tr-TR" sz="3600" b="1" dirty="0" smtClean="0">
                <a:latin typeface="Arial Black" pitchFamily="34" charset="0"/>
              </a:rPr>
              <a:t>BİSMİLLAHİRRAHMANİRRAHİM</a:t>
            </a:r>
          </a:p>
          <a:p>
            <a:endParaRPr lang="tr-TR" b="1" dirty="0">
              <a:latin typeface="Arial Black" pitchFamily="34" charset="0"/>
            </a:endParaRPr>
          </a:p>
          <a:p>
            <a:r>
              <a:rPr lang="tr-TR" b="1" dirty="0" smtClean="0">
                <a:latin typeface="Arial Black" pitchFamily="34" charset="0"/>
              </a:rPr>
              <a:t>  </a:t>
            </a:r>
            <a:r>
              <a:rPr lang="ar-AE" sz="2800" b="1" dirty="0" smtClean="0">
                <a:latin typeface="Arial Black" pitchFamily="34" charset="0"/>
              </a:rPr>
              <a:t>اِيَّاكَ </a:t>
            </a:r>
            <a:r>
              <a:rPr lang="ar-AE" sz="2800" b="1" dirty="0">
                <a:latin typeface="Arial Black" pitchFamily="34" charset="0"/>
              </a:rPr>
              <a:t>نَعْبُدُ وَاِيَّاكَ </a:t>
            </a:r>
            <a:r>
              <a:rPr lang="ar-AE" sz="2800" b="1" dirty="0" smtClean="0">
                <a:latin typeface="Arial Black" pitchFamily="34" charset="0"/>
              </a:rPr>
              <a:t>نَسْتَعٖينُ</a:t>
            </a:r>
            <a:endParaRPr lang="ar-AE" sz="2800" b="1" dirty="0">
              <a:latin typeface="Arial Black" pitchFamily="34" charset="0"/>
            </a:endParaRPr>
          </a:p>
          <a:p>
            <a:pPr marL="0" indent="0">
              <a:buNone/>
            </a:pPr>
            <a:r>
              <a:rPr lang="tr-TR" sz="2800" b="1" u="sng" dirty="0" smtClean="0">
                <a:solidFill>
                  <a:srgbClr val="FF0000"/>
                </a:solidFill>
                <a:latin typeface="Arial Black" pitchFamily="34" charset="0"/>
              </a:rPr>
              <a:t>«(</a:t>
            </a:r>
            <a:r>
              <a:rPr lang="tr-TR" sz="2800" b="1" u="sng" dirty="0" err="1">
                <a:solidFill>
                  <a:srgbClr val="FF0000"/>
                </a:solidFill>
                <a:latin typeface="Arial Black" pitchFamily="34" charset="0"/>
              </a:rPr>
              <a:t>Allahım</a:t>
            </a:r>
            <a:r>
              <a:rPr lang="tr-TR" sz="2800" b="1" u="sng" dirty="0">
                <a:solidFill>
                  <a:srgbClr val="FF0000"/>
                </a:solidFill>
                <a:latin typeface="Arial Black" pitchFamily="34" charset="0"/>
              </a:rPr>
              <a:t>!) Yalnız sana ibadet ederiz ve yalnız senden yardım dileriz</a:t>
            </a:r>
            <a:r>
              <a:rPr lang="tr-TR" sz="2800" b="1" u="sng" dirty="0" smtClean="0">
                <a:solidFill>
                  <a:srgbClr val="FF0000"/>
                </a:solidFill>
                <a:latin typeface="Arial Black" pitchFamily="34" charset="0"/>
              </a:rPr>
              <a:t>.»</a:t>
            </a:r>
            <a:endParaRPr lang="tr-TR" sz="2800" b="1" dirty="0">
              <a:solidFill>
                <a:srgbClr val="FF0000"/>
              </a:solidFill>
              <a:latin typeface="Arial Black" pitchFamily="34" charset="0"/>
            </a:endParaRPr>
          </a:p>
          <a:p>
            <a:pPr marL="0" indent="0">
              <a:buNone/>
            </a:pPr>
            <a:r>
              <a:rPr lang="ar-AE" sz="2800" b="1" dirty="0" smtClean="0">
                <a:latin typeface="Arial Black" pitchFamily="34" charset="0"/>
              </a:rPr>
              <a:t>اِھْدِنَا </a:t>
            </a:r>
            <a:r>
              <a:rPr lang="ar-AE" sz="2800" b="1" dirty="0">
                <a:latin typeface="Arial Black" pitchFamily="34" charset="0"/>
              </a:rPr>
              <a:t>الصِّرَاطَ </a:t>
            </a:r>
            <a:r>
              <a:rPr lang="ar-AE" sz="2800" b="1" dirty="0" smtClean="0">
                <a:latin typeface="Arial Black" pitchFamily="34" charset="0"/>
              </a:rPr>
              <a:t>الْمُسْتَقٖيمَ</a:t>
            </a:r>
            <a:r>
              <a:rPr lang="tr-TR" sz="2800" b="1" dirty="0" smtClean="0">
                <a:latin typeface="Arial Black" pitchFamily="34" charset="0"/>
              </a:rPr>
              <a:t>   </a:t>
            </a:r>
            <a:endParaRPr lang="ar-AE" sz="2800" b="1" dirty="0">
              <a:latin typeface="Arial Black" pitchFamily="34" charset="0"/>
            </a:endParaRPr>
          </a:p>
          <a:p>
            <a:pPr marL="0" indent="0">
              <a:buNone/>
            </a:pPr>
            <a:r>
              <a:rPr lang="ar-AE" sz="2800" b="1" dirty="0">
                <a:latin typeface="Arial Black" pitchFamily="34" charset="0"/>
              </a:rPr>
              <a:t>صِرَاطَ الَّذٖينَ اَنْعَمْتَ عَلَيْهِمْ غَيْرِ الْمَغْضُوبِ عَلَيْهِمْ وَلَا الضَّالّٖينَ</a:t>
            </a:r>
            <a:endParaRPr lang="tr-TR" sz="2800" b="1" dirty="0" smtClean="0">
              <a:latin typeface="Arial Black" pitchFamily="34" charset="0"/>
            </a:endParaRPr>
          </a:p>
          <a:p>
            <a:pPr marL="0" indent="0">
              <a:buNone/>
            </a:pPr>
            <a:r>
              <a:rPr lang="tr-TR" sz="2800" b="1" dirty="0" smtClean="0">
                <a:latin typeface="Arial Black" pitchFamily="34" charset="0"/>
              </a:rPr>
              <a:t>«(</a:t>
            </a:r>
            <a:r>
              <a:rPr lang="tr-TR" sz="2800" b="1" dirty="0">
                <a:latin typeface="Arial Black" pitchFamily="34" charset="0"/>
              </a:rPr>
              <a:t>6-7) </a:t>
            </a:r>
            <a:r>
              <a:rPr lang="tr-TR" sz="2800" b="1" u="sng" dirty="0">
                <a:solidFill>
                  <a:srgbClr val="FF0000"/>
                </a:solidFill>
                <a:latin typeface="Arial Black" pitchFamily="34" charset="0"/>
              </a:rPr>
              <a:t>Bizi doğru yola, kendilerine nimet verdiklerinin yoluna ilet; </a:t>
            </a:r>
            <a:r>
              <a:rPr lang="tr-TR" sz="2800" b="1" dirty="0">
                <a:solidFill>
                  <a:srgbClr val="FF0000"/>
                </a:solidFill>
                <a:latin typeface="Arial Black" pitchFamily="34" charset="0"/>
              </a:rPr>
              <a:t>gazaba uğrayanlarınkine ve sapıklarınkine değil</a:t>
            </a:r>
            <a:r>
              <a:rPr lang="tr-TR" sz="2800" b="1" dirty="0" smtClean="0">
                <a:solidFill>
                  <a:srgbClr val="FF0000"/>
                </a:solidFill>
                <a:latin typeface="Arial Black" pitchFamily="34" charset="0"/>
              </a:rPr>
              <a:t>.)</a:t>
            </a:r>
            <a:endParaRPr lang="tr-TR" sz="2800" b="1" dirty="0">
              <a:solidFill>
                <a:srgbClr val="FF0000"/>
              </a:solidFill>
              <a:latin typeface="Arial Black" pitchFamily="34" charset="0"/>
            </a:endParaRPr>
          </a:p>
          <a:p>
            <a:endParaRPr lang="tr-TR" dirty="0"/>
          </a:p>
        </p:txBody>
      </p:sp>
    </p:spTree>
    <p:extLst>
      <p:ext uri="{BB962C8B-B14F-4D97-AF65-F5344CB8AC3E}">
        <p14:creationId xmlns:p14="http://schemas.microsoft.com/office/powerpoint/2010/main" val="2436736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endParaRPr lang="tr-TR" sz="2800" dirty="0" smtClean="0">
              <a:solidFill>
                <a:srgbClr val="FF0000"/>
              </a:solidFill>
              <a:latin typeface="Arial Black" pitchFamily="34" charset="0"/>
            </a:endParaRPr>
          </a:p>
          <a:p>
            <a:r>
              <a:rPr lang="tr-TR" sz="2800" dirty="0" smtClean="0">
                <a:solidFill>
                  <a:srgbClr val="FF0000"/>
                </a:solidFill>
                <a:latin typeface="Arial Black" pitchFamily="34" charset="0"/>
              </a:rPr>
              <a:t>8) UĞURSUZ SAYILAN GÜN VE GECELER HURAFESİ</a:t>
            </a:r>
          </a:p>
          <a:p>
            <a:r>
              <a:rPr lang="tr-TR" sz="2800" dirty="0" smtClean="0">
                <a:latin typeface="Arial Black" pitchFamily="34" charset="0"/>
              </a:rPr>
              <a:t>İki </a:t>
            </a:r>
            <a:r>
              <a:rPr lang="tr-TR" sz="2800" dirty="0">
                <a:latin typeface="Arial Black" pitchFamily="34" charset="0"/>
              </a:rPr>
              <a:t>bayram arasında nikah kıyılması veya düğün yapılması, </a:t>
            </a:r>
            <a:endParaRPr lang="tr-TR" sz="2800" dirty="0" smtClean="0">
              <a:latin typeface="Arial Black" pitchFamily="34" charset="0"/>
            </a:endParaRPr>
          </a:p>
          <a:p>
            <a:r>
              <a:rPr lang="tr-TR" sz="2800" dirty="0" smtClean="0">
                <a:latin typeface="Arial Black" pitchFamily="34" charset="0"/>
              </a:rPr>
              <a:t>Cuma </a:t>
            </a:r>
            <a:r>
              <a:rPr lang="tr-TR" sz="2800" dirty="0">
                <a:latin typeface="Arial Black" pitchFamily="34" charset="0"/>
              </a:rPr>
              <a:t>ve </a:t>
            </a:r>
            <a:r>
              <a:rPr lang="tr-TR" sz="2800" dirty="0" err="1">
                <a:latin typeface="Arial Black" pitchFamily="34" charset="0"/>
              </a:rPr>
              <a:t>A</a:t>
            </a:r>
            <a:r>
              <a:rPr lang="tr-TR" sz="2800" dirty="0" err="1" smtClean="0">
                <a:latin typeface="Arial Black" pitchFamily="34" charset="0"/>
              </a:rPr>
              <a:t>refe</a:t>
            </a:r>
            <a:r>
              <a:rPr lang="tr-TR" sz="2800" dirty="0" smtClean="0">
                <a:latin typeface="Arial Black" pitchFamily="34" charset="0"/>
              </a:rPr>
              <a:t> </a:t>
            </a:r>
            <a:r>
              <a:rPr lang="tr-TR" sz="2800" dirty="0">
                <a:latin typeface="Arial Black" pitchFamily="34" charset="0"/>
              </a:rPr>
              <a:t>günlerinde çamaşır yıkanması veya dikiş </a:t>
            </a:r>
            <a:r>
              <a:rPr lang="tr-TR" sz="2800" dirty="0" smtClean="0">
                <a:latin typeface="Arial Black" pitchFamily="34" charset="0"/>
              </a:rPr>
              <a:t>dikilmesi,</a:t>
            </a:r>
          </a:p>
          <a:p>
            <a:r>
              <a:rPr lang="tr-TR" sz="2800" dirty="0" smtClean="0">
                <a:latin typeface="Arial Black" pitchFamily="34" charset="0"/>
              </a:rPr>
              <a:t>Gece </a:t>
            </a:r>
            <a:r>
              <a:rPr lang="tr-TR" sz="2800" dirty="0">
                <a:latin typeface="Arial Black" pitchFamily="34" charset="0"/>
              </a:rPr>
              <a:t>vakti tırnak kesilmesi, </a:t>
            </a:r>
            <a:endParaRPr lang="tr-TR" sz="2800" dirty="0" smtClean="0">
              <a:latin typeface="Arial Black" pitchFamily="34" charset="0"/>
            </a:endParaRPr>
          </a:p>
          <a:p>
            <a:r>
              <a:rPr lang="tr-TR" sz="2800" dirty="0">
                <a:latin typeface="Arial Black" pitchFamily="34" charset="0"/>
              </a:rPr>
              <a:t>G</a:t>
            </a:r>
            <a:r>
              <a:rPr lang="tr-TR" sz="2800" dirty="0" smtClean="0">
                <a:latin typeface="Arial Black" pitchFamily="34" charset="0"/>
              </a:rPr>
              <a:t>ece </a:t>
            </a:r>
            <a:r>
              <a:rPr lang="tr-TR" sz="2800" dirty="0">
                <a:latin typeface="Arial Black" pitchFamily="34" charset="0"/>
              </a:rPr>
              <a:t>aynaya bakılması, </a:t>
            </a:r>
            <a:endParaRPr lang="tr-TR" sz="2800" dirty="0" smtClean="0">
              <a:latin typeface="Arial Black" pitchFamily="34" charset="0"/>
            </a:endParaRPr>
          </a:p>
          <a:p>
            <a:r>
              <a:rPr lang="tr-TR" sz="2800" dirty="0" smtClean="0">
                <a:latin typeface="Arial Black" pitchFamily="34" charset="0"/>
              </a:rPr>
              <a:t>Geceleyin </a:t>
            </a:r>
            <a:r>
              <a:rPr lang="tr-TR" sz="2800" dirty="0">
                <a:latin typeface="Arial Black" pitchFamily="34" charset="0"/>
              </a:rPr>
              <a:t>ev </a:t>
            </a:r>
            <a:r>
              <a:rPr lang="tr-TR" sz="2800" dirty="0" smtClean="0">
                <a:latin typeface="Arial Black" pitchFamily="34" charset="0"/>
              </a:rPr>
              <a:t>süpürülmesi, </a:t>
            </a:r>
          </a:p>
          <a:p>
            <a:r>
              <a:rPr lang="tr-TR" sz="2800" dirty="0">
                <a:latin typeface="Arial Black" pitchFamily="34" charset="0"/>
              </a:rPr>
              <a:t>G</a:t>
            </a:r>
            <a:r>
              <a:rPr lang="tr-TR" sz="2800" dirty="0" smtClean="0">
                <a:latin typeface="Arial Black" pitchFamily="34" charset="0"/>
              </a:rPr>
              <a:t>eceleyin </a:t>
            </a:r>
            <a:r>
              <a:rPr lang="tr-TR" sz="2800" dirty="0">
                <a:latin typeface="Arial Black" pitchFamily="34" charset="0"/>
              </a:rPr>
              <a:t>dışarıya sıcak su dökülmesi, </a:t>
            </a:r>
            <a:endParaRPr lang="tr-TR" sz="2800" dirty="0" smtClean="0">
              <a:latin typeface="Arial Black" pitchFamily="34" charset="0"/>
            </a:endParaRPr>
          </a:p>
          <a:p>
            <a:r>
              <a:rPr lang="tr-TR" sz="2800" dirty="0" smtClean="0">
                <a:latin typeface="Arial Black" pitchFamily="34" charset="0"/>
              </a:rPr>
              <a:t>Salı </a:t>
            </a:r>
            <a:r>
              <a:rPr lang="tr-TR" sz="2800" dirty="0">
                <a:latin typeface="Arial Black" pitchFamily="34" charset="0"/>
              </a:rPr>
              <a:t>günü temizlik </a:t>
            </a:r>
            <a:r>
              <a:rPr lang="tr-TR" sz="2800" dirty="0" smtClean="0">
                <a:latin typeface="Arial Black" pitchFamily="34" charset="0"/>
              </a:rPr>
              <a:t>yapılması,  </a:t>
            </a:r>
          </a:p>
          <a:p>
            <a:r>
              <a:rPr lang="tr-TR" sz="2800" dirty="0" smtClean="0">
                <a:latin typeface="Arial Black" pitchFamily="34" charset="0"/>
              </a:rPr>
              <a:t>Akşam </a:t>
            </a:r>
            <a:r>
              <a:rPr lang="tr-TR" sz="2800" dirty="0">
                <a:latin typeface="Arial Black" pitchFamily="34" charset="0"/>
              </a:rPr>
              <a:t>vakti sakız çiğnenmesi vb.</a:t>
            </a:r>
          </a:p>
        </p:txBody>
      </p:sp>
    </p:spTree>
    <p:extLst>
      <p:ext uri="{BB962C8B-B14F-4D97-AF65-F5344CB8AC3E}">
        <p14:creationId xmlns:p14="http://schemas.microsoft.com/office/powerpoint/2010/main" val="2823246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dirty="0" smtClean="0">
                <a:latin typeface="Arial Black" pitchFamily="34" charset="0"/>
              </a:rPr>
              <a:t> </a:t>
            </a:r>
          </a:p>
          <a:p>
            <a:pPr marL="0" indent="0">
              <a:buNone/>
            </a:pPr>
            <a:r>
              <a:rPr lang="tr-TR" sz="2800" dirty="0">
                <a:solidFill>
                  <a:srgbClr val="FF0000"/>
                </a:solidFill>
                <a:latin typeface="Arial Black" pitchFamily="34" charset="0"/>
              </a:rPr>
              <a:t> </a:t>
            </a:r>
            <a:r>
              <a:rPr lang="tr-TR" sz="2800" dirty="0" smtClean="0">
                <a:solidFill>
                  <a:srgbClr val="FF0000"/>
                </a:solidFill>
                <a:latin typeface="Arial Black" pitchFamily="34" charset="0"/>
              </a:rPr>
              <a:t>  9) HIDRELLEZ HURAFESİ</a:t>
            </a:r>
            <a:endParaRPr lang="tr-TR" sz="2800" dirty="0">
              <a:solidFill>
                <a:srgbClr val="FF0000"/>
              </a:solidFill>
              <a:latin typeface="Arial Black" pitchFamily="34" charset="0"/>
            </a:endParaRPr>
          </a:p>
          <a:p>
            <a:r>
              <a:rPr lang="tr-TR" sz="2800" dirty="0" smtClean="0">
                <a:latin typeface="Arial Black" pitchFamily="34" charset="0"/>
              </a:rPr>
              <a:t>İnanışa göre, kadın-erkek</a:t>
            </a:r>
            <a:r>
              <a:rPr lang="tr-TR" sz="2800" dirty="0">
                <a:latin typeface="Arial Black" pitchFamily="34" charset="0"/>
              </a:rPr>
              <a:t>, büyük-küçük </a:t>
            </a:r>
            <a:r>
              <a:rPr lang="tr-TR" sz="2800" dirty="0" smtClean="0">
                <a:latin typeface="Arial Black" pitchFamily="34" charset="0"/>
              </a:rPr>
              <a:t>demeden Hıdrellez </a:t>
            </a:r>
            <a:r>
              <a:rPr lang="tr-TR" sz="2800" dirty="0">
                <a:latin typeface="Arial Black" pitchFamily="34" charset="0"/>
              </a:rPr>
              <a:t>ateşinin üzerinden </a:t>
            </a:r>
            <a:r>
              <a:rPr lang="tr-TR" sz="2800" dirty="0" smtClean="0">
                <a:latin typeface="Arial Black" pitchFamily="34" charset="0"/>
              </a:rPr>
              <a:t>atlarlar</a:t>
            </a:r>
            <a:r>
              <a:rPr lang="tr-TR" sz="2800" dirty="0">
                <a:latin typeface="Arial Black" pitchFamily="34" charset="0"/>
              </a:rPr>
              <a:t>. Çünkü bu ateşin üzerinden atlayanların ömürleri uzun, hayatları bereketli olur, fakirlikten </a:t>
            </a:r>
            <a:r>
              <a:rPr lang="tr-TR" sz="2800" dirty="0" smtClean="0">
                <a:latin typeface="Arial Black" pitchFamily="34" charset="0"/>
              </a:rPr>
              <a:t>kurtulur. </a:t>
            </a:r>
            <a:r>
              <a:rPr lang="tr-TR" sz="2800" dirty="0">
                <a:latin typeface="Arial Black" pitchFamily="34" charset="0"/>
              </a:rPr>
              <a:t>Her muratlarına ereceklerine inanırlar. Bu eğlence amaçlı eski bir gelenek olarak yapılsa da, buna dini bir </a:t>
            </a:r>
            <a:r>
              <a:rPr lang="tr-TR" sz="2800" dirty="0" smtClean="0">
                <a:latin typeface="Arial Black" pitchFamily="34" charset="0"/>
              </a:rPr>
              <a:t>anlam </a:t>
            </a:r>
            <a:r>
              <a:rPr lang="tr-TR" sz="2800" dirty="0">
                <a:latin typeface="Arial Black" pitchFamily="34" charset="0"/>
              </a:rPr>
              <a:t>yüklemek, orada yapılanların olacağına ve gerçekleşeceğine inanmak doğru değildir. </a:t>
            </a:r>
            <a:r>
              <a:rPr lang="tr-TR" sz="2800" u="sng" dirty="0">
                <a:latin typeface="Arial Black" pitchFamily="34" charset="0"/>
              </a:rPr>
              <a:t>Böyle bir </a:t>
            </a:r>
            <a:r>
              <a:rPr lang="tr-TR" sz="2800" u="sng" dirty="0" smtClean="0">
                <a:latin typeface="Arial Black" pitchFamily="34" charset="0"/>
              </a:rPr>
              <a:t>inanış, İslam’da </a:t>
            </a:r>
            <a:r>
              <a:rPr lang="tr-TR" sz="2800" u="sng" dirty="0">
                <a:latin typeface="Arial Black" pitchFamily="34" charset="0"/>
              </a:rPr>
              <a:t>yeri olmayan bir hurafeden ibarettir.</a:t>
            </a:r>
          </a:p>
          <a:p>
            <a:endParaRPr lang="tr-TR" u="sng" dirty="0"/>
          </a:p>
        </p:txBody>
      </p:sp>
    </p:spTree>
    <p:extLst>
      <p:ext uri="{BB962C8B-B14F-4D97-AF65-F5344CB8AC3E}">
        <p14:creationId xmlns:p14="http://schemas.microsoft.com/office/powerpoint/2010/main" val="2673818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8856984" cy="6453336"/>
          </a:xfrm>
        </p:spPr>
        <p:txBody>
          <a:bodyPr>
            <a:normAutofit lnSpcReduction="10000"/>
          </a:bodyPr>
          <a:lstStyle/>
          <a:p>
            <a:endParaRPr lang="tr-TR" dirty="0" smtClean="0">
              <a:solidFill>
                <a:srgbClr val="FF0000"/>
              </a:solidFill>
              <a:latin typeface="Arial Black" pitchFamily="34" charset="0"/>
            </a:endParaRPr>
          </a:p>
          <a:p>
            <a:r>
              <a:rPr lang="tr-TR" dirty="0" smtClean="0">
                <a:solidFill>
                  <a:srgbClr val="FF0000"/>
                </a:solidFill>
                <a:latin typeface="Arial Black" pitchFamily="34" charset="0"/>
              </a:rPr>
              <a:t>10) </a:t>
            </a:r>
            <a:r>
              <a:rPr lang="tr-TR" i="1" dirty="0" smtClean="0">
                <a:solidFill>
                  <a:srgbClr val="FF0000"/>
                </a:solidFill>
                <a:latin typeface="Arial Black" pitchFamily="34" charset="0"/>
              </a:rPr>
              <a:t>ON ÜÇ </a:t>
            </a:r>
            <a:r>
              <a:rPr lang="tr-TR" dirty="0" smtClean="0">
                <a:solidFill>
                  <a:srgbClr val="FF0000"/>
                </a:solidFill>
                <a:latin typeface="Arial Black" pitchFamily="34" charset="0"/>
              </a:rPr>
              <a:t>SAYISININ UĞURSUZ OLUŞU HURAFESİ</a:t>
            </a:r>
          </a:p>
          <a:p>
            <a:r>
              <a:rPr lang="tr-TR" dirty="0" smtClean="0">
                <a:latin typeface="Arial Black" pitchFamily="34" charset="0"/>
              </a:rPr>
              <a:t>13 </a:t>
            </a:r>
            <a:r>
              <a:rPr lang="tr-TR" dirty="0">
                <a:latin typeface="Arial Black" pitchFamily="34" charset="0"/>
              </a:rPr>
              <a:t>sayısının uğursuz </a:t>
            </a:r>
            <a:r>
              <a:rPr lang="tr-TR" dirty="0" smtClean="0">
                <a:latin typeface="Arial Black" pitchFamily="34" charset="0"/>
              </a:rPr>
              <a:t>sayılması. Bu </a:t>
            </a:r>
            <a:r>
              <a:rPr lang="tr-TR" dirty="0">
                <a:latin typeface="Arial Black" pitchFamily="34" charset="0"/>
              </a:rPr>
              <a:t>konuda şöyle bir iddia </a:t>
            </a:r>
            <a:r>
              <a:rPr lang="tr-TR" dirty="0" smtClean="0">
                <a:latin typeface="Arial Black" pitchFamily="34" charset="0"/>
              </a:rPr>
              <a:t>vardır: Fatih Sultan </a:t>
            </a:r>
            <a:r>
              <a:rPr lang="tr-TR" dirty="0" err="1">
                <a:latin typeface="Arial Black" pitchFamily="34" charset="0"/>
              </a:rPr>
              <a:t>Mehmed</a:t>
            </a:r>
            <a:r>
              <a:rPr lang="tr-TR" dirty="0">
                <a:latin typeface="Arial Black" pitchFamily="34" charset="0"/>
              </a:rPr>
              <a:t>, İstanbul’u 1453 yılında fethetmiştir. Bu rakamlar, yan yana dizilip, toplandığında (1+4+5+3=13) rakamı bulunur. Hristiyan dünyasının bir kâbusu </a:t>
            </a:r>
            <a:r>
              <a:rPr lang="tr-TR" dirty="0" smtClean="0">
                <a:latin typeface="Arial Black" pitchFamily="34" charset="0"/>
              </a:rPr>
              <a:t>olan </a:t>
            </a:r>
            <a:r>
              <a:rPr lang="tr-TR" dirty="0">
                <a:latin typeface="Arial Black" pitchFamily="34" charset="0"/>
              </a:rPr>
              <a:t>bu tarih onlara göre uğursuz sayılmış, bunu bizim toplumumuza da yaymışlardır. </a:t>
            </a:r>
          </a:p>
        </p:txBody>
      </p:sp>
    </p:spTree>
    <p:extLst>
      <p:ext uri="{BB962C8B-B14F-4D97-AF65-F5344CB8AC3E}">
        <p14:creationId xmlns:p14="http://schemas.microsoft.com/office/powerpoint/2010/main" val="3747922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Autofit/>
          </a:bodyPr>
          <a:lstStyle/>
          <a:p>
            <a:endParaRPr lang="tr-TR" sz="3600" dirty="0" smtClean="0">
              <a:solidFill>
                <a:srgbClr val="FF0000"/>
              </a:solidFill>
              <a:latin typeface="Arial Black" pitchFamily="34" charset="0"/>
            </a:endParaRPr>
          </a:p>
          <a:p>
            <a:r>
              <a:rPr lang="tr-TR" dirty="0" smtClean="0">
                <a:solidFill>
                  <a:srgbClr val="FF0000"/>
                </a:solidFill>
                <a:latin typeface="Arial Black" pitchFamily="34" charset="0"/>
              </a:rPr>
              <a:t>11) SALI GÜNÜNÜN UĞURSUZ SAYILIŞI HURAFESİ</a:t>
            </a:r>
          </a:p>
          <a:p>
            <a:endParaRPr lang="tr-TR" dirty="0" smtClean="0">
              <a:latin typeface="Arial Black" pitchFamily="34" charset="0"/>
            </a:endParaRPr>
          </a:p>
          <a:p>
            <a:r>
              <a:rPr lang="tr-TR" dirty="0" smtClean="0">
                <a:latin typeface="Arial Black" pitchFamily="34" charset="0"/>
              </a:rPr>
              <a:t>‘Salı </a:t>
            </a:r>
            <a:r>
              <a:rPr lang="tr-TR" dirty="0">
                <a:latin typeface="Arial Black" pitchFamily="34" charset="0"/>
              </a:rPr>
              <a:t>günü işe </a:t>
            </a:r>
            <a:r>
              <a:rPr lang="tr-TR" dirty="0" smtClean="0">
                <a:latin typeface="Arial Black" pitchFamily="34" charset="0"/>
              </a:rPr>
              <a:t>başlanmaz. </a:t>
            </a:r>
            <a:r>
              <a:rPr lang="tr-TR" dirty="0">
                <a:latin typeface="Arial Black" pitchFamily="34" charset="0"/>
              </a:rPr>
              <a:t>Salı </a:t>
            </a:r>
            <a:r>
              <a:rPr lang="tr-TR" dirty="0" smtClean="0">
                <a:latin typeface="Arial Black" pitchFamily="34" charset="0"/>
              </a:rPr>
              <a:t>sallanır’ gibi kavramlar da </a:t>
            </a:r>
            <a:r>
              <a:rPr lang="tr-TR" dirty="0">
                <a:latin typeface="Arial Black" pitchFamily="34" charset="0"/>
              </a:rPr>
              <a:t>toplumumuzda yerleşmiştir. </a:t>
            </a:r>
            <a:r>
              <a:rPr lang="tr-TR" dirty="0" smtClean="0">
                <a:latin typeface="Arial Black" pitchFamily="34" charset="0"/>
              </a:rPr>
              <a:t>Gerçekte İstanbul </a:t>
            </a:r>
            <a:r>
              <a:rPr lang="tr-TR" dirty="0">
                <a:latin typeface="Arial Black" pitchFamily="34" charset="0"/>
              </a:rPr>
              <a:t>Salı günü fethedilmiştir. Hristiyan dünyası Salı gününü bu yüzden sevmez. </a:t>
            </a:r>
          </a:p>
        </p:txBody>
      </p:sp>
    </p:spTree>
    <p:extLst>
      <p:ext uri="{BB962C8B-B14F-4D97-AF65-F5344CB8AC3E}">
        <p14:creationId xmlns:p14="http://schemas.microsoft.com/office/powerpoint/2010/main" val="576856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endParaRPr lang="tr-TR" sz="2800" dirty="0" smtClean="0">
              <a:solidFill>
                <a:srgbClr val="FF0000"/>
              </a:solidFill>
              <a:latin typeface="Arial Black" pitchFamily="34" charset="0"/>
            </a:endParaRPr>
          </a:p>
          <a:p>
            <a:r>
              <a:rPr lang="tr-TR" sz="2800" dirty="0" smtClean="0">
                <a:solidFill>
                  <a:srgbClr val="FF0000"/>
                </a:solidFill>
                <a:latin typeface="Arial Black" pitchFamily="34" charset="0"/>
              </a:rPr>
              <a:t>12) İKİ BAYRAM ARASI EVLENİLMEZ HURAFESİ</a:t>
            </a:r>
          </a:p>
          <a:p>
            <a:endParaRPr lang="tr-TR" sz="2800" dirty="0" smtClean="0">
              <a:solidFill>
                <a:srgbClr val="FF0000"/>
              </a:solidFill>
              <a:latin typeface="Arial Black" pitchFamily="34" charset="0"/>
            </a:endParaRPr>
          </a:p>
          <a:p>
            <a:r>
              <a:rPr lang="tr-TR" sz="2800" dirty="0" smtClean="0">
                <a:latin typeface="Arial Black" pitchFamily="34" charset="0"/>
              </a:rPr>
              <a:t>“</a:t>
            </a:r>
            <a:r>
              <a:rPr lang="tr-TR" sz="2800" dirty="0">
                <a:latin typeface="Arial Black" pitchFamily="34" charset="0"/>
              </a:rPr>
              <a:t>İki bayram arası nikâh” meselesi de yanlış bir anlayışın sonucudur. İ</a:t>
            </a:r>
            <a:r>
              <a:rPr lang="tr-TR" sz="2800" dirty="0" smtClean="0">
                <a:latin typeface="Arial Black" pitchFamily="34" charset="0"/>
              </a:rPr>
              <a:t>ki </a:t>
            </a:r>
            <a:r>
              <a:rPr lang="tr-TR" sz="2800" dirty="0">
                <a:latin typeface="Arial Black" pitchFamily="34" charset="0"/>
              </a:rPr>
              <a:t>bayram arası, nikâhı yasaklayan </a:t>
            </a:r>
            <a:r>
              <a:rPr lang="tr-TR" sz="2800" dirty="0" smtClean="0">
                <a:latin typeface="Arial Black" pitchFamily="34" charset="0"/>
              </a:rPr>
              <a:t>herhangi bir </a:t>
            </a:r>
            <a:r>
              <a:rPr lang="tr-TR" sz="2800" dirty="0">
                <a:latin typeface="Arial Black" pitchFamily="34" charset="0"/>
              </a:rPr>
              <a:t>ayet </a:t>
            </a:r>
            <a:r>
              <a:rPr lang="tr-TR" sz="2800" dirty="0" smtClean="0">
                <a:latin typeface="Arial Black" pitchFamily="34" charset="0"/>
              </a:rPr>
              <a:t>veya hadis </a:t>
            </a:r>
            <a:r>
              <a:rPr lang="tr-TR" sz="2800" dirty="0">
                <a:latin typeface="Arial Black" pitchFamily="34" charset="0"/>
              </a:rPr>
              <a:t>mevcut değildir. Ama bu Anadolu’da yaygındır. Peygamber </a:t>
            </a:r>
            <a:r>
              <a:rPr lang="tr-TR" sz="2800" dirty="0" smtClean="0">
                <a:latin typeface="Arial Black" pitchFamily="34" charset="0"/>
              </a:rPr>
              <a:t>Efendimiz (</a:t>
            </a:r>
            <a:r>
              <a:rPr lang="tr-TR" sz="2800" dirty="0" err="1" smtClean="0">
                <a:latin typeface="Arial Black" pitchFamily="34" charset="0"/>
              </a:rPr>
              <a:t>a.s</a:t>
            </a:r>
            <a:r>
              <a:rPr lang="tr-TR" sz="2800" dirty="0" smtClean="0">
                <a:latin typeface="Arial Black" pitchFamily="34" charset="0"/>
              </a:rPr>
              <a:t>.) Hz</a:t>
            </a:r>
            <a:r>
              <a:rPr lang="tr-TR" sz="2800" dirty="0">
                <a:latin typeface="Arial Black" pitchFamily="34" charset="0"/>
              </a:rPr>
              <a:t>. </a:t>
            </a:r>
            <a:r>
              <a:rPr lang="tr-TR" sz="2800" dirty="0" err="1">
                <a:latin typeface="Arial Black" pitchFamily="34" charset="0"/>
              </a:rPr>
              <a:t>Aişe</a:t>
            </a:r>
            <a:r>
              <a:rPr lang="tr-TR" sz="2800" dirty="0">
                <a:latin typeface="Arial Black" pitchFamily="34" charset="0"/>
              </a:rPr>
              <a:t> </a:t>
            </a:r>
            <a:r>
              <a:rPr lang="tr-TR" sz="2800" dirty="0" smtClean="0">
                <a:latin typeface="Arial Black" pitchFamily="34" charset="0"/>
              </a:rPr>
              <a:t>(</a:t>
            </a:r>
            <a:r>
              <a:rPr lang="tr-TR" sz="2800" dirty="0" err="1" smtClean="0">
                <a:latin typeface="Arial Black" pitchFamily="34" charset="0"/>
              </a:rPr>
              <a:t>r.a</a:t>
            </a:r>
            <a:r>
              <a:rPr lang="tr-TR" sz="2800" dirty="0" smtClean="0">
                <a:latin typeface="Arial Black" pitchFamily="34" charset="0"/>
              </a:rPr>
              <a:t>.) validemiz </a:t>
            </a:r>
            <a:r>
              <a:rPr lang="tr-TR" sz="2800" dirty="0">
                <a:latin typeface="Arial Black" pitchFamily="34" charset="0"/>
              </a:rPr>
              <a:t>ile </a:t>
            </a:r>
            <a:r>
              <a:rPr lang="tr-TR" sz="2800" dirty="0" smtClean="0">
                <a:latin typeface="Arial Black" pitchFamily="34" charset="0"/>
              </a:rPr>
              <a:t>Şevval </a:t>
            </a:r>
            <a:r>
              <a:rPr lang="tr-TR" sz="2800" dirty="0">
                <a:latin typeface="Arial Black" pitchFamily="34" charset="0"/>
              </a:rPr>
              <a:t>ayında nikâhlanmıştır. Şevval ayı da </a:t>
            </a:r>
            <a:r>
              <a:rPr lang="tr-TR" sz="2800" dirty="0" smtClean="0">
                <a:latin typeface="Arial Black" pitchFamily="34" charset="0"/>
              </a:rPr>
              <a:t>Ramazan </a:t>
            </a:r>
            <a:r>
              <a:rPr lang="tr-TR" sz="2800" dirty="0">
                <a:latin typeface="Arial Black" pitchFamily="34" charset="0"/>
              </a:rPr>
              <a:t>ve </a:t>
            </a:r>
            <a:r>
              <a:rPr lang="tr-TR" sz="2800" dirty="0" smtClean="0">
                <a:latin typeface="Arial Black" pitchFamily="34" charset="0"/>
              </a:rPr>
              <a:t>Kurban </a:t>
            </a:r>
            <a:r>
              <a:rPr lang="tr-TR" sz="2800" dirty="0">
                <a:latin typeface="Arial Black" pitchFamily="34" charset="0"/>
              </a:rPr>
              <a:t>B</a:t>
            </a:r>
            <a:r>
              <a:rPr lang="tr-TR" sz="2800" dirty="0" smtClean="0">
                <a:latin typeface="Arial Black" pitchFamily="34" charset="0"/>
              </a:rPr>
              <a:t>ayramlarının arasındadır.</a:t>
            </a:r>
            <a:endParaRPr lang="tr-TR" sz="2800" dirty="0">
              <a:latin typeface="Arial Black" pitchFamily="34" charset="0"/>
            </a:endParaRPr>
          </a:p>
        </p:txBody>
      </p:sp>
    </p:spTree>
    <p:extLst>
      <p:ext uri="{BB962C8B-B14F-4D97-AF65-F5344CB8AC3E}">
        <p14:creationId xmlns:p14="http://schemas.microsoft.com/office/powerpoint/2010/main" val="282893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endParaRPr lang="tr-TR" dirty="0" smtClean="0">
              <a:solidFill>
                <a:srgbClr val="FF0000"/>
              </a:solidFill>
              <a:latin typeface="Arial Black" pitchFamily="34" charset="0"/>
            </a:endParaRPr>
          </a:p>
          <a:p>
            <a:r>
              <a:rPr lang="tr-TR" dirty="0" smtClean="0">
                <a:solidFill>
                  <a:srgbClr val="FF0000"/>
                </a:solidFill>
                <a:latin typeface="Arial Black" pitchFamily="34" charset="0"/>
              </a:rPr>
              <a:t>13) ŞİRİNLİK MUSKASI HURAFESİ VE ALDATMACASI</a:t>
            </a:r>
          </a:p>
          <a:p>
            <a:endParaRPr lang="tr-TR" dirty="0" smtClean="0">
              <a:latin typeface="Arial Black" pitchFamily="34" charset="0"/>
            </a:endParaRPr>
          </a:p>
          <a:p>
            <a:r>
              <a:rPr lang="tr-TR" dirty="0" smtClean="0">
                <a:latin typeface="Arial Black" pitchFamily="34" charset="0"/>
              </a:rPr>
              <a:t>İslâm’da “</a:t>
            </a:r>
            <a:r>
              <a:rPr lang="tr-TR" i="1" dirty="0" smtClean="0">
                <a:latin typeface="Arial Black" pitchFamily="34" charset="0"/>
              </a:rPr>
              <a:t>Şirinlik Muskası</a:t>
            </a:r>
            <a:r>
              <a:rPr lang="tr-TR" dirty="0">
                <a:latin typeface="Arial Black" pitchFamily="34" charset="0"/>
              </a:rPr>
              <a:t>” </a:t>
            </a:r>
            <a:r>
              <a:rPr lang="tr-TR" dirty="0" smtClean="0">
                <a:latin typeface="Arial Black" pitchFamily="34" charset="0"/>
              </a:rPr>
              <a:t>veya bazı yörelerde «</a:t>
            </a:r>
            <a:r>
              <a:rPr lang="tr-TR" i="1" dirty="0" smtClean="0">
                <a:latin typeface="Arial Black" pitchFamily="34" charset="0"/>
              </a:rPr>
              <a:t>Döngel Duası</a:t>
            </a:r>
            <a:r>
              <a:rPr lang="tr-TR" dirty="0" smtClean="0">
                <a:latin typeface="Arial Black" pitchFamily="34" charset="0"/>
              </a:rPr>
              <a:t>» olarak bilinen uygulamaların yeri yoktur</a:t>
            </a:r>
            <a:r>
              <a:rPr lang="tr-TR" dirty="0">
                <a:latin typeface="Arial Black" pitchFamily="34" charset="0"/>
              </a:rPr>
              <a:t>. Ahlâkı güzel olan her zaman şirindir, sevimlidir, iyidir ve güzeldir. Her insan kendini önce Allah’a </a:t>
            </a:r>
            <a:r>
              <a:rPr lang="tr-TR" dirty="0" smtClean="0">
                <a:latin typeface="Arial Black" pitchFamily="34" charset="0"/>
              </a:rPr>
              <a:t>beğendirmek ve O’na kul olmak </a:t>
            </a:r>
            <a:r>
              <a:rPr lang="tr-TR" dirty="0">
                <a:latin typeface="Arial Black" pitchFamily="34" charset="0"/>
              </a:rPr>
              <a:t>zorundadır.</a:t>
            </a:r>
          </a:p>
          <a:p>
            <a:endParaRPr lang="tr-TR" dirty="0"/>
          </a:p>
        </p:txBody>
      </p:sp>
    </p:spTree>
    <p:extLst>
      <p:ext uri="{BB962C8B-B14F-4D97-AF65-F5344CB8AC3E}">
        <p14:creationId xmlns:p14="http://schemas.microsoft.com/office/powerpoint/2010/main" val="1931131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endParaRPr lang="tr-TR" sz="2800" dirty="0" smtClean="0">
              <a:solidFill>
                <a:srgbClr val="FF0000"/>
              </a:solidFill>
              <a:latin typeface="Arial Black" pitchFamily="34" charset="0"/>
            </a:endParaRPr>
          </a:p>
          <a:p>
            <a:r>
              <a:rPr lang="tr-TR" sz="2800" dirty="0" smtClean="0">
                <a:solidFill>
                  <a:srgbClr val="FF0000"/>
                </a:solidFill>
                <a:latin typeface="Arial Black" pitchFamily="34" charset="0"/>
              </a:rPr>
              <a:t>14) HAC’DAN DÖNEN KİŞİNİN ELİNİ ETEĞİNİ DÜNYADAN ÇEKMESİ, ÖLÇÜ VE TARTI KULLANMAMASI VB</a:t>
            </a:r>
            <a:r>
              <a:rPr lang="tr-TR" sz="2800" dirty="0">
                <a:solidFill>
                  <a:srgbClr val="FF0000"/>
                </a:solidFill>
                <a:latin typeface="Arial Black" pitchFamily="34" charset="0"/>
              </a:rPr>
              <a:t>. </a:t>
            </a:r>
            <a:r>
              <a:rPr lang="tr-TR" sz="2800" dirty="0" smtClean="0">
                <a:solidFill>
                  <a:srgbClr val="FF0000"/>
                </a:solidFill>
                <a:latin typeface="Arial Black" pitchFamily="34" charset="0"/>
              </a:rPr>
              <a:t>HURAFELER </a:t>
            </a:r>
          </a:p>
          <a:p>
            <a:endParaRPr lang="tr-TR" sz="2800" dirty="0" smtClean="0">
              <a:solidFill>
                <a:srgbClr val="FF0000"/>
              </a:solidFill>
              <a:latin typeface="Arial Black" pitchFamily="34" charset="0"/>
            </a:endParaRPr>
          </a:p>
          <a:p>
            <a:r>
              <a:rPr lang="tr-TR" sz="2800" dirty="0" smtClean="0">
                <a:latin typeface="Arial Black" pitchFamily="34" charset="0"/>
              </a:rPr>
              <a:t>Hz</a:t>
            </a:r>
            <a:r>
              <a:rPr lang="tr-TR" sz="2800" dirty="0">
                <a:latin typeface="Arial Black" pitchFamily="34" charset="0"/>
              </a:rPr>
              <a:t>. </a:t>
            </a:r>
            <a:r>
              <a:rPr lang="tr-TR" sz="2800" dirty="0" smtClean="0">
                <a:latin typeface="Arial Black" pitchFamily="34" charset="0"/>
              </a:rPr>
              <a:t>Peygamber (</a:t>
            </a:r>
            <a:r>
              <a:rPr lang="tr-TR" sz="2800" dirty="0" err="1" smtClean="0">
                <a:latin typeface="Arial Black" pitchFamily="34" charset="0"/>
              </a:rPr>
              <a:t>a.s</a:t>
            </a:r>
            <a:r>
              <a:rPr lang="tr-TR" sz="2800" dirty="0" smtClean="0">
                <a:latin typeface="Arial Black" pitchFamily="34" charset="0"/>
              </a:rPr>
              <a:t>.), </a:t>
            </a:r>
          </a:p>
          <a:p>
            <a:r>
              <a:rPr lang="tr-TR" sz="2800" dirty="0" smtClean="0">
                <a:latin typeface="Arial Black" pitchFamily="34" charset="0"/>
              </a:rPr>
              <a:t>“Doğru sözlü </a:t>
            </a:r>
            <a:r>
              <a:rPr lang="tr-TR" sz="2800" dirty="0">
                <a:latin typeface="Arial Black" pitchFamily="34" charset="0"/>
              </a:rPr>
              <a:t>ve dürüst tüccarın </a:t>
            </a:r>
            <a:r>
              <a:rPr lang="tr-TR" sz="2800" dirty="0" smtClean="0">
                <a:latin typeface="Arial Black" pitchFamily="34" charset="0"/>
              </a:rPr>
              <a:t>Peygamberler </a:t>
            </a:r>
            <a:r>
              <a:rPr lang="tr-TR" sz="2800" dirty="0">
                <a:latin typeface="Arial Black" pitchFamily="34" charset="0"/>
              </a:rPr>
              <a:t>ve şehitlerle birlikte </a:t>
            </a:r>
            <a:r>
              <a:rPr lang="tr-TR" sz="2800" dirty="0" smtClean="0">
                <a:latin typeface="Arial Black" pitchFamily="34" charset="0"/>
              </a:rPr>
              <a:t>olacağını” </a:t>
            </a:r>
            <a:r>
              <a:rPr lang="tr-TR" sz="2800" dirty="0">
                <a:latin typeface="Arial Black" pitchFamily="34" charset="0"/>
              </a:rPr>
              <a:t>müjdelerken, </a:t>
            </a:r>
            <a:endParaRPr lang="tr-TR" sz="2800" dirty="0" smtClean="0">
              <a:latin typeface="Arial Black" pitchFamily="34" charset="0"/>
            </a:endParaRPr>
          </a:p>
          <a:p>
            <a:r>
              <a:rPr lang="tr-TR" sz="2800" dirty="0" smtClean="0">
                <a:solidFill>
                  <a:srgbClr val="002060"/>
                </a:solidFill>
                <a:latin typeface="Arial Black" pitchFamily="34" charset="0"/>
              </a:rPr>
              <a:t>Oysa biz, </a:t>
            </a:r>
            <a:r>
              <a:rPr lang="tr-TR" sz="2800" dirty="0">
                <a:solidFill>
                  <a:srgbClr val="002060"/>
                </a:solidFill>
                <a:latin typeface="Arial Black" pitchFamily="34" charset="0"/>
              </a:rPr>
              <a:t>hacılarımızın elinden </a:t>
            </a:r>
            <a:r>
              <a:rPr lang="tr-TR" sz="2800" dirty="0" smtClean="0">
                <a:solidFill>
                  <a:srgbClr val="002060"/>
                </a:solidFill>
                <a:latin typeface="Arial Black" pitchFamily="34" charset="0"/>
              </a:rPr>
              <a:t>metreyi-teraziyi </a:t>
            </a:r>
            <a:r>
              <a:rPr lang="tr-TR" sz="2800" dirty="0">
                <a:solidFill>
                  <a:srgbClr val="002060"/>
                </a:solidFill>
                <a:latin typeface="Arial Black" pitchFamily="34" charset="0"/>
              </a:rPr>
              <a:t>alıp, üç </a:t>
            </a:r>
            <a:r>
              <a:rPr lang="tr-TR" sz="2800" dirty="0" smtClean="0">
                <a:solidFill>
                  <a:srgbClr val="002060"/>
                </a:solidFill>
                <a:latin typeface="Arial Black" pitchFamily="34" charset="0"/>
              </a:rPr>
              <a:t>kâğıtçılara, sahtekarlara </a:t>
            </a:r>
            <a:r>
              <a:rPr lang="tr-TR" sz="2800" dirty="0">
                <a:solidFill>
                  <a:srgbClr val="002060"/>
                </a:solidFill>
                <a:latin typeface="Arial Black" pitchFamily="34" charset="0"/>
              </a:rPr>
              <a:t>reva </a:t>
            </a:r>
            <a:r>
              <a:rPr lang="tr-TR" sz="2800" dirty="0" smtClean="0">
                <a:solidFill>
                  <a:srgbClr val="002060"/>
                </a:solidFill>
                <a:latin typeface="Arial Black" pitchFamily="34" charset="0"/>
              </a:rPr>
              <a:t>görüyoruz.</a:t>
            </a:r>
            <a:endParaRPr lang="tr-TR" sz="2800" dirty="0">
              <a:solidFill>
                <a:srgbClr val="002060"/>
              </a:solidFill>
              <a:latin typeface="Arial Black" pitchFamily="34" charset="0"/>
            </a:endParaRPr>
          </a:p>
          <a:p>
            <a:endParaRPr lang="tr-TR" dirty="0"/>
          </a:p>
        </p:txBody>
      </p:sp>
    </p:spTree>
    <p:extLst>
      <p:ext uri="{BB962C8B-B14F-4D97-AF65-F5344CB8AC3E}">
        <p14:creationId xmlns:p14="http://schemas.microsoft.com/office/powerpoint/2010/main" val="3694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rmAutofit/>
          </a:bodyPr>
          <a:lstStyle/>
          <a:p>
            <a:endParaRPr lang="tr-TR" sz="2800" dirty="0" smtClean="0">
              <a:solidFill>
                <a:srgbClr val="FF0000"/>
              </a:solidFill>
              <a:latin typeface="Arial Black" pitchFamily="34" charset="0"/>
            </a:endParaRPr>
          </a:p>
          <a:p>
            <a:r>
              <a:rPr lang="tr-TR" sz="2800" dirty="0" smtClean="0">
                <a:solidFill>
                  <a:srgbClr val="FF0000"/>
                </a:solidFill>
                <a:latin typeface="Arial Black" pitchFamily="34" charset="0"/>
              </a:rPr>
              <a:t>14) PİYASADAKİ ŞİFA KİTAPLARI</a:t>
            </a:r>
            <a:endParaRPr lang="tr-TR" sz="2800" dirty="0" smtClean="0">
              <a:latin typeface="Arial Black" pitchFamily="34" charset="0"/>
            </a:endParaRPr>
          </a:p>
          <a:p>
            <a:endParaRPr lang="tr-TR" sz="2400" dirty="0" smtClean="0">
              <a:latin typeface="Arial Black" pitchFamily="34" charset="0"/>
            </a:endParaRPr>
          </a:p>
          <a:p>
            <a:r>
              <a:rPr lang="tr-TR" sz="2400" dirty="0" smtClean="0">
                <a:latin typeface="Arial Black" pitchFamily="34" charset="0"/>
              </a:rPr>
              <a:t>Piyasada </a:t>
            </a:r>
            <a:r>
              <a:rPr lang="tr-TR" sz="2400" dirty="0">
                <a:latin typeface="Arial Black" pitchFamily="34" charset="0"/>
              </a:rPr>
              <a:t>kontrolsüz bir şekilde ya </a:t>
            </a:r>
            <a:r>
              <a:rPr lang="tr-TR" sz="2400" dirty="0" smtClean="0">
                <a:latin typeface="Arial Black" pitchFamily="34" charset="0"/>
              </a:rPr>
              <a:t>da herhangi bir denetimden geçmeden satılan hurafeyi anımsatan yöntemlerle cilalanmış dini içerikli kitaplar, </a:t>
            </a:r>
            <a:r>
              <a:rPr lang="tr-TR" sz="2400" dirty="0">
                <a:latin typeface="Arial Black" pitchFamily="34" charset="0"/>
              </a:rPr>
              <a:t>h</a:t>
            </a:r>
            <a:r>
              <a:rPr lang="tr-TR" sz="2400" dirty="0" smtClean="0">
                <a:latin typeface="Arial Black" pitchFamily="34" charset="0"/>
              </a:rPr>
              <a:t>alk nezdinde bazen hastanelere</a:t>
            </a:r>
            <a:r>
              <a:rPr lang="tr-TR" sz="2400" dirty="0">
                <a:latin typeface="Arial Black" pitchFamily="34" charset="0"/>
              </a:rPr>
              <a:t> </a:t>
            </a:r>
            <a:r>
              <a:rPr lang="tr-TR" sz="2400" dirty="0" smtClean="0">
                <a:latin typeface="Arial Black" pitchFamily="34" charset="0"/>
              </a:rPr>
              <a:t>ya da doktorlara ihtiyaç hissedilmemesine neden olmaktadır. Güncel her bir hastalığa deva olacak mesnetsiz rivayetler, insanların itibar ettiği bir vakıaya dönüşebilmektedir. </a:t>
            </a:r>
          </a:p>
          <a:p>
            <a:r>
              <a:rPr lang="tr-TR" sz="2400" i="1" dirty="0" smtClean="0">
                <a:latin typeface="Arial Black" pitchFamily="34" charset="0"/>
              </a:rPr>
              <a:t>Halkı doğru dini bilgiyle donatma noktasında din eğitimcilerine büyük görevler düşmektedir.</a:t>
            </a:r>
            <a:endParaRPr lang="tr-TR" sz="2400" i="1" dirty="0"/>
          </a:p>
        </p:txBody>
      </p:sp>
    </p:spTree>
    <p:extLst>
      <p:ext uri="{BB962C8B-B14F-4D97-AF65-F5344CB8AC3E}">
        <p14:creationId xmlns:p14="http://schemas.microsoft.com/office/powerpoint/2010/main" val="3303714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endParaRPr lang="tr-TR" sz="3600" dirty="0" smtClean="0">
              <a:solidFill>
                <a:srgbClr val="FF0000"/>
              </a:solidFill>
              <a:latin typeface="Arial Black" pitchFamily="34" charset="0"/>
            </a:endParaRPr>
          </a:p>
          <a:p>
            <a:r>
              <a:rPr lang="tr-TR" sz="2800" dirty="0" smtClean="0">
                <a:solidFill>
                  <a:srgbClr val="FF0000"/>
                </a:solidFill>
                <a:latin typeface="Arial Black" pitchFamily="34" charset="0"/>
              </a:rPr>
              <a:t>15) AY VE GÜNEŞ TUTULMASINA DAİR HURAFELER</a:t>
            </a:r>
          </a:p>
          <a:p>
            <a:endParaRPr lang="tr-TR" dirty="0" smtClean="0">
              <a:latin typeface="Arial Black" pitchFamily="34" charset="0"/>
            </a:endParaRPr>
          </a:p>
          <a:p>
            <a:r>
              <a:rPr lang="tr-TR" sz="2800" dirty="0" smtClean="0">
                <a:latin typeface="Arial Black" pitchFamily="34" charset="0"/>
              </a:rPr>
              <a:t>Bazı kesimlerde Ay </a:t>
            </a:r>
            <a:r>
              <a:rPr lang="tr-TR" sz="2800" dirty="0">
                <a:latin typeface="Arial Black" pitchFamily="34" charset="0"/>
              </a:rPr>
              <a:t>ve Güneşin şeytanlar tarafından tutulduğuna inanılmaktadır. Bu nedenle tutulma olayı başlayınca teneke ve davul çalınmakta, bazı yerlerde de </a:t>
            </a:r>
            <a:r>
              <a:rPr lang="tr-TR" sz="2800" dirty="0" smtClean="0">
                <a:latin typeface="Arial Black" pitchFamily="34" charset="0"/>
              </a:rPr>
              <a:t>silahlar ateşlenmektedir</a:t>
            </a:r>
            <a:r>
              <a:rPr lang="tr-TR" sz="2800" dirty="0">
                <a:latin typeface="Arial Black" pitchFamily="34" charset="0"/>
              </a:rPr>
              <a:t>. </a:t>
            </a:r>
          </a:p>
          <a:p>
            <a:endParaRPr lang="tr-TR" dirty="0"/>
          </a:p>
          <a:p>
            <a:endParaRPr lang="tr-TR" dirty="0"/>
          </a:p>
        </p:txBody>
      </p:sp>
    </p:spTree>
    <p:extLst>
      <p:ext uri="{BB962C8B-B14F-4D97-AF65-F5344CB8AC3E}">
        <p14:creationId xmlns:p14="http://schemas.microsoft.com/office/powerpoint/2010/main" val="4108090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548680"/>
            <a:ext cx="8892480" cy="6048672"/>
          </a:xfrm>
        </p:spPr>
        <p:txBody>
          <a:bodyPr>
            <a:noAutofit/>
          </a:bodyPr>
          <a:lstStyle/>
          <a:p>
            <a:r>
              <a:rPr lang="tr-TR" sz="2400" dirty="0" smtClean="0">
                <a:solidFill>
                  <a:srgbClr val="FF0000"/>
                </a:solidFill>
                <a:latin typeface="Arial Black" pitchFamily="34" charset="0"/>
              </a:rPr>
              <a:t>16) UĞURSUZLUK ATFEDİLEN BAZI HURAFELER</a:t>
            </a:r>
            <a:endParaRPr lang="tr-TR" sz="2400" dirty="0" smtClean="0">
              <a:latin typeface="Arial Black" pitchFamily="34" charset="0"/>
            </a:endParaRPr>
          </a:p>
          <a:p>
            <a:r>
              <a:rPr lang="tr-TR" sz="2000" dirty="0" smtClean="0">
                <a:latin typeface="Arial Black" pitchFamily="34" charset="0"/>
              </a:rPr>
              <a:t>Sol </a:t>
            </a:r>
            <a:r>
              <a:rPr lang="tr-TR" sz="2000" dirty="0">
                <a:latin typeface="Arial Black" pitchFamily="34" charset="0"/>
              </a:rPr>
              <a:t>gözü seğiren kişinin bu olayı kötüye yorumlaması </a:t>
            </a:r>
            <a:endParaRPr lang="tr-TR" sz="2000" dirty="0" smtClean="0">
              <a:latin typeface="Arial Black" pitchFamily="34" charset="0"/>
            </a:endParaRPr>
          </a:p>
          <a:p>
            <a:r>
              <a:rPr lang="tr-TR" sz="2000" dirty="0">
                <a:latin typeface="Arial Black" pitchFamily="34" charset="0"/>
              </a:rPr>
              <a:t>S</a:t>
            </a:r>
            <a:r>
              <a:rPr lang="tr-TR" sz="2000" dirty="0" smtClean="0">
                <a:latin typeface="Arial Black" pitchFamily="34" charset="0"/>
              </a:rPr>
              <a:t>ağ </a:t>
            </a:r>
            <a:r>
              <a:rPr lang="tr-TR" sz="2000" dirty="0">
                <a:latin typeface="Arial Black" pitchFamily="34" charset="0"/>
              </a:rPr>
              <a:t>göz seğirirse hayra yorumlaması, </a:t>
            </a:r>
            <a:endParaRPr lang="tr-TR" sz="2000" dirty="0" smtClean="0">
              <a:latin typeface="Arial Black" pitchFamily="34" charset="0"/>
            </a:endParaRPr>
          </a:p>
          <a:p>
            <a:r>
              <a:rPr lang="tr-TR" sz="2000" dirty="0" smtClean="0">
                <a:latin typeface="Arial Black" pitchFamily="34" charset="0"/>
              </a:rPr>
              <a:t>Kişinin </a:t>
            </a:r>
            <a:r>
              <a:rPr lang="tr-TR" sz="2000" dirty="0">
                <a:latin typeface="Arial Black" pitchFamily="34" charset="0"/>
              </a:rPr>
              <a:t>üzerinde dikiş yapılacaksa veya düğme dikilecekse ağza bir şey </a:t>
            </a:r>
            <a:r>
              <a:rPr lang="tr-TR" sz="2000" dirty="0" smtClean="0">
                <a:latin typeface="Arial Black" pitchFamily="34" charset="0"/>
              </a:rPr>
              <a:t>alınmaması aksi takdirde bazı sıkıntılara maruz kalınacağına dair inanç,</a:t>
            </a:r>
          </a:p>
          <a:p>
            <a:r>
              <a:rPr lang="tr-TR" sz="2000" dirty="0" smtClean="0">
                <a:latin typeface="Arial Black" pitchFamily="34" charset="0"/>
              </a:rPr>
              <a:t>Kapı </a:t>
            </a:r>
            <a:r>
              <a:rPr lang="tr-TR" sz="2000" dirty="0">
                <a:latin typeface="Arial Black" pitchFamily="34" charset="0"/>
              </a:rPr>
              <a:t>eşiğinde oturan kişiye iftira atılacağına inanmak, </a:t>
            </a:r>
            <a:endParaRPr lang="tr-TR" sz="2000" dirty="0" smtClean="0">
              <a:latin typeface="Arial Black" pitchFamily="34" charset="0"/>
            </a:endParaRPr>
          </a:p>
          <a:p>
            <a:r>
              <a:rPr lang="tr-TR" sz="2000" dirty="0">
                <a:latin typeface="Arial Black" pitchFamily="34" charset="0"/>
              </a:rPr>
              <a:t>E</a:t>
            </a:r>
            <a:r>
              <a:rPr lang="tr-TR" sz="2000" dirty="0" smtClean="0">
                <a:latin typeface="Arial Black" pitchFamily="34" charset="0"/>
              </a:rPr>
              <a:t>rkeğin </a:t>
            </a:r>
            <a:r>
              <a:rPr lang="tr-TR" sz="2000" dirty="0">
                <a:latin typeface="Arial Black" pitchFamily="34" charset="0"/>
              </a:rPr>
              <a:t>önünden kadının geçmesinden dolayı erkeğin nasibinin kapanacağı, </a:t>
            </a:r>
            <a:endParaRPr lang="tr-TR" sz="2000" dirty="0" smtClean="0">
              <a:latin typeface="Arial Black" pitchFamily="34" charset="0"/>
            </a:endParaRPr>
          </a:p>
          <a:p>
            <a:r>
              <a:rPr lang="tr-TR" sz="2000" dirty="0" smtClean="0">
                <a:latin typeface="Arial Black" pitchFamily="34" charset="0"/>
              </a:rPr>
              <a:t>Ezan </a:t>
            </a:r>
            <a:r>
              <a:rPr lang="tr-TR" sz="2000" dirty="0">
                <a:latin typeface="Arial Black" pitchFamily="34" charset="0"/>
              </a:rPr>
              <a:t>okunurken köpek ulumasını şerre yormak</a:t>
            </a:r>
            <a:r>
              <a:rPr lang="tr-TR" sz="2000" dirty="0" smtClean="0">
                <a:latin typeface="Arial Black" pitchFamily="34" charset="0"/>
              </a:rPr>
              <a:t>,</a:t>
            </a:r>
          </a:p>
          <a:p>
            <a:r>
              <a:rPr lang="tr-TR" sz="2000" dirty="0" smtClean="0">
                <a:latin typeface="Arial Black" pitchFamily="34" charset="0"/>
              </a:rPr>
              <a:t>Evde </a:t>
            </a:r>
            <a:r>
              <a:rPr lang="tr-TR" sz="2000" dirty="0">
                <a:latin typeface="Arial Black" pitchFamily="34" charset="0"/>
              </a:rPr>
              <a:t>cam veya porselen gibi bir şey kırıldığı zaman belanın defedildiğine inanmak, </a:t>
            </a:r>
            <a:endParaRPr lang="tr-TR" sz="2000" dirty="0" smtClean="0">
              <a:latin typeface="Arial Black" pitchFamily="34" charset="0"/>
            </a:endParaRPr>
          </a:p>
          <a:p>
            <a:r>
              <a:rPr lang="tr-TR" sz="2000" dirty="0" smtClean="0">
                <a:latin typeface="Arial Black" pitchFamily="34" charset="0"/>
              </a:rPr>
              <a:t>Sağ </a:t>
            </a:r>
            <a:r>
              <a:rPr lang="tr-TR" sz="2000" dirty="0">
                <a:latin typeface="Arial Black" pitchFamily="34" charset="0"/>
              </a:rPr>
              <a:t>kulağın </a:t>
            </a:r>
            <a:r>
              <a:rPr lang="tr-TR" sz="2000" dirty="0" smtClean="0">
                <a:latin typeface="Arial Black" pitchFamily="34" charset="0"/>
              </a:rPr>
              <a:t>çınlamasını hayra, </a:t>
            </a:r>
            <a:r>
              <a:rPr lang="tr-TR" sz="2000" dirty="0">
                <a:latin typeface="Arial Black" pitchFamily="34" charset="0"/>
              </a:rPr>
              <a:t>sol kulağın çınlamasını şerre </a:t>
            </a:r>
            <a:r>
              <a:rPr lang="tr-TR" sz="2000" dirty="0" smtClean="0">
                <a:latin typeface="Arial Black" pitchFamily="34" charset="0"/>
              </a:rPr>
              <a:t>yormak,</a:t>
            </a:r>
          </a:p>
          <a:p>
            <a:r>
              <a:rPr lang="tr-TR" sz="2000" dirty="0" smtClean="0">
                <a:latin typeface="Arial Black" pitchFamily="34" charset="0"/>
              </a:rPr>
              <a:t>Gece </a:t>
            </a:r>
            <a:r>
              <a:rPr lang="tr-TR" sz="2000" dirty="0">
                <a:latin typeface="Arial Black" pitchFamily="34" charset="0"/>
              </a:rPr>
              <a:t>vakti sandık açmayı mezarının açılmasına saymak, </a:t>
            </a:r>
            <a:endParaRPr lang="tr-TR" sz="2000" dirty="0" smtClean="0">
              <a:latin typeface="Arial Black" pitchFamily="34" charset="0"/>
            </a:endParaRPr>
          </a:p>
          <a:p>
            <a:r>
              <a:rPr lang="tr-TR" sz="2000" dirty="0" smtClean="0">
                <a:latin typeface="Arial Black" pitchFamily="34" charset="0"/>
              </a:rPr>
              <a:t>Kişinin </a:t>
            </a:r>
            <a:r>
              <a:rPr lang="tr-TR" sz="2000" dirty="0">
                <a:latin typeface="Arial Black" pitchFamily="34" charset="0"/>
              </a:rPr>
              <a:t>üzerinden geçildiği zaman boyunun büyümeyeceğine inanmak </a:t>
            </a:r>
            <a:endParaRPr lang="tr-TR" sz="2000" dirty="0" smtClean="0">
              <a:latin typeface="Arial Black" pitchFamily="34" charset="0"/>
            </a:endParaRPr>
          </a:p>
        </p:txBody>
      </p:sp>
    </p:spTree>
    <p:extLst>
      <p:ext uri="{BB962C8B-B14F-4D97-AF65-F5344CB8AC3E}">
        <p14:creationId xmlns:p14="http://schemas.microsoft.com/office/powerpoint/2010/main" val="281072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67544" y="548680"/>
            <a:ext cx="8568952" cy="6309320"/>
          </a:xfrm>
        </p:spPr>
        <p:txBody>
          <a:bodyPr>
            <a:normAutofit/>
          </a:bodyPr>
          <a:lstStyle/>
          <a:p>
            <a:pPr algn="l"/>
            <a:r>
              <a:rPr lang="ar-AE" sz="4000" b="1" dirty="0" smtClean="0">
                <a:solidFill>
                  <a:schemeClr val="tx1">
                    <a:lumMod val="95000"/>
                    <a:lumOff val="5000"/>
                  </a:schemeClr>
                </a:solidFill>
                <a:latin typeface="Arial Black" pitchFamily="34" charset="0"/>
              </a:rPr>
              <a:t>وَاَنَّ </a:t>
            </a:r>
            <a:r>
              <a:rPr lang="ar-AE" sz="4000" b="1" dirty="0">
                <a:solidFill>
                  <a:schemeClr val="tx1">
                    <a:lumMod val="95000"/>
                    <a:lumOff val="5000"/>
                  </a:schemeClr>
                </a:solidFill>
                <a:latin typeface="Arial Black" pitchFamily="34" charset="0"/>
              </a:rPr>
              <a:t>هٰذَا صِرَاطٖى مُسْتَقٖيمًا فَاتَّبِعُوهُ وَلَا تَتَّبِعُوا </a:t>
            </a:r>
            <a:r>
              <a:rPr lang="ar-AE" sz="4000" b="1" dirty="0" smtClean="0">
                <a:solidFill>
                  <a:schemeClr val="tx1">
                    <a:lumMod val="95000"/>
                    <a:lumOff val="5000"/>
                  </a:schemeClr>
                </a:solidFill>
                <a:latin typeface="Arial Black" pitchFamily="34" charset="0"/>
              </a:rPr>
              <a:t>السُّبُلَ</a:t>
            </a:r>
            <a:endParaRPr lang="tr-TR" sz="4000" b="1" dirty="0" smtClean="0">
              <a:solidFill>
                <a:schemeClr val="tx1">
                  <a:lumMod val="95000"/>
                  <a:lumOff val="5000"/>
                </a:schemeClr>
              </a:solidFill>
              <a:latin typeface="Arial Black" pitchFamily="34" charset="0"/>
            </a:endParaRPr>
          </a:p>
          <a:p>
            <a:pPr algn="l"/>
            <a:r>
              <a:rPr lang="ar-AE" sz="4000" b="1" dirty="0" smtClean="0">
                <a:solidFill>
                  <a:schemeClr val="tx1">
                    <a:lumMod val="95000"/>
                    <a:lumOff val="5000"/>
                  </a:schemeClr>
                </a:solidFill>
                <a:latin typeface="Arial Black" pitchFamily="34" charset="0"/>
              </a:rPr>
              <a:t> </a:t>
            </a:r>
            <a:r>
              <a:rPr lang="ar-AE" sz="4000" b="1" dirty="0">
                <a:solidFill>
                  <a:schemeClr val="tx1">
                    <a:lumMod val="95000"/>
                    <a:lumOff val="5000"/>
                  </a:schemeClr>
                </a:solidFill>
                <a:latin typeface="Arial Black" pitchFamily="34" charset="0"/>
              </a:rPr>
              <a:t>فَتَفَرَّقَ بِكُمْ عَنْ سَبٖيلِهٖ ذٰلِكُمْ وَصّٰیكُمْ بِهٖ لَعَلَّكُمْ </a:t>
            </a:r>
            <a:r>
              <a:rPr lang="ar-AE" sz="4000" b="1" dirty="0" smtClean="0">
                <a:solidFill>
                  <a:schemeClr val="tx1">
                    <a:lumMod val="95000"/>
                    <a:lumOff val="5000"/>
                  </a:schemeClr>
                </a:solidFill>
                <a:latin typeface="Arial Black" pitchFamily="34" charset="0"/>
              </a:rPr>
              <a:t>تَتَّقُونَ</a:t>
            </a:r>
            <a:endParaRPr lang="ar-AE" sz="4000" b="1" dirty="0">
              <a:solidFill>
                <a:schemeClr val="tx1">
                  <a:lumMod val="95000"/>
                  <a:lumOff val="5000"/>
                </a:schemeClr>
              </a:solidFill>
              <a:latin typeface="Arial Black" pitchFamily="34" charset="0"/>
            </a:endParaRPr>
          </a:p>
          <a:p>
            <a:pPr algn="l"/>
            <a:endParaRPr lang="tr-TR" sz="3600" b="1" dirty="0" smtClean="0">
              <a:solidFill>
                <a:schemeClr val="tx1">
                  <a:lumMod val="95000"/>
                  <a:lumOff val="5000"/>
                </a:schemeClr>
              </a:solidFill>
              <a:latin typeface="Arial Black" pitchFamily="34" charset="0"/>
            </a:endParaRPr>
          </a:p>
          <a:p>
            <a:pPr algn="l"/>
            <a:r>
              <a:rPr lang="tr-TR" b="1" dirty="0" smtClean="0">
                <a:solidFill>
                  <a:schemeClr val="tx1">
                    <a:lumMod val="95000"/>
                    <a:lumOff val="5000"/>
                  </a:schemeClr>
                </a:solidFill>
                <a:latin typeface="Arial Black" pitchFamily="34" charset="0"/>
              </a:rPr>
              <a:t>«İşte </a:t>
            </a:r>
            <a:r>
              <a:rPr lang="tr-TR" b="1" dirty="0">
                <a:solidFill>
                  <a:schemeClr val="tx1">
                    <a:lumMod val="95000"/>
                    <a:lumOff val="5000"/>
                  </a:schemeClr>
                </a:solidFill>
                <a:latin typeface="Arial Black" pitchFamily="34" charset="0"/>
              </a:rPr>
              <a:t>bu, benim dosdoğru yolum. Artık ona uyun. Başka yollara uymayın. Yoksa o yollar sizi parça parça edip O'nun yolundan ayırır. İşte size bunları Allah sakınasınız diye emretti</a:t>
            </a:r>
            <a:r>
              <a:rPr lang="tr-TR" b="1" dirty="0" smtClean="0">
                <a:solidFill>
                  <a:schemeClr val="tx1">
                    <a:lumMod val="95000"/>
                    <a:lumOff val="5000"/>
                  </a:schemeClr>
                </a:solidFill>
                <a:latin typeface="Arial Black" pitchFamily="34" charset="0"/>
              </a:rPr>
              <a:t>.» (</a:t>
            </a:r>
            <a:r>
              <a:rPr lang="tr-TR" b="1" dirty="0" err="1" smtClean="0">
                <a:solidFill>
                  <a:schemeClr val="tx1">
                    <a:lumMod val="95000"/>
                    <a:lumOff val="5000"/>
                  </a:schemeClr>
                </a:solidFill>
                <a:latin typeface="Arial Black" pitchFamily="34" charset="0"/>
              </a:rPr>
              <a:t>En’am</a:t>
            </a:r>
            <a:r>
              <a:rPr lang="tr-TR" b="1" dirty="0" smtClean="0">
                <a:solidFill>
                  <a:schemeClr val="tx1">
                    <a:lumMod val="95000"/>
                    <a:lumOff val="5000"/>
                  </a:schemeClr>
                </a:solidFill>
                <a:latin typeface="Arial Black" pitchFamily="34" charset="0"/>
              </a:rPr>
              <a:t> Suresi, 153)</a:t>
            </a:r>
            <a:endParaRPr lang="tr-TR" b="1" dirty="0">
              <a:solidFill>
                <a:schemeClr val="tx1">
                  <a:lumMod val="95000"/>
                  <a:lumOff val="5000"/>
                </a:schemeClr>
              </a:solidFill>
              <a:latin typeface="Arial Black" pitchFamily="34" charset="0"/>
            </a:endParaRPr>
          </a:p>
          <a:p>
            <a:endParaRPr lang="tr-TR" dirty="0"/>
          </a:p>
        </p:txBody>
      </p:sp>
    </p:spTree>
    <p:extLst>
      <p:ext uri="{BB962C8B-B14F-4D97-AF65-F5344CB8AC3E}">
        <p14:creationId xmlns:p14="http://schemas.microsoft.com/office/powerpoint/2010/main" val="2399722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endParaRPr lang="tr-TR" sz="2800" dirty="0" smtClean="0">
              <a:solidFill>
                <a:srgbClr val="FF0000"/>
              </a:solidFill>
              <a:latin typeface="Arial Black" pitchFamily="34" charset="0"/>
            </a:endParaRPr>
          </a:p>
          <a:p>
            <a:r>
              <a:rPr lang="tr-TR" sz="2800" dirty="0" smtClean="0">
                <a:solidFill>
                  <a:srgbClr val="FF0000"/>
                </a:solidFill>
                <a:latin typeface="Arial Black" pitchFamily="34" charset="0"/>
              </a:rPr>
              <a:t>17) UĞURLU SAYILAN BAZI NESNELER</a:t>
            </a:r>
          </a:p>
          <a:p>
            <a:endParaRPr lang="tr-TR" sz="2800" dirty="0" smtClean="0">
              <a:latin typeface="Arial Black" pitchFamily="34" charset="0"/>
            </a:endParaRPr>
          </a:p>
          <a:p>
            <a:r>
              <a:rPr lang="tr-TR" sz="2800" dirty="0" smtClean="0">
                <a:latin typeface="Arial Black" pitchFamily="34" charset="0"/>
              </a:rPr>
              <a:t>At </a:t>
            </a:r>
            <a:r>
              <a:rPr lang="tr-TR" sz="2800" dirty="0">
                <a:latin typeface="Arial Black" pitchFamily="34" charset="0"/>
              </a:rPr>
              <a:t>nalı, k</a:t>
            </a:r>
            <a:r>
              <a:rPr lang="tr-TR" sz="2800" dirty="0" smtClean="0">
                <a:latin typeface="Arial Black" pitchFamily="34" charset="0"/>
              </a:rPr>
              <a:t>urt </a:t>
            </a:r>
            <a:r>
              <a:rPr lang="tr-TR" sz="2800" dirty="0">
                <a:latin typeface="Arial Black" pitchFamily="34" charset="0"/>
              </a:rPr>
              <a:t>dişi, k</a:t>
            </a:r>
            <a:r>
              <a:rPr lang="tr-TR" sz="2800" dirty="0" smtClean="0">
                <a:latin typeface="Arial Black" pitchFamily="34" charset="0"/>
              </a:rPr>
              <a:t>oç </a:t>
            </a:r>
            <a:r>
              <a:rPr lang="tr-TR" sz="2800" dirty="0">
                <a:latin typeface="Arial Black" pitchFamily="34" charset="0"/>
              </a:rPr>
              <a:t>boynuzu gibi </a:t>
            </a:r>
            <a:r>
              <a:rPr lang="tr-TR" sz="2800" dirty="0" smtClean="0">
                <a:latin typeface="Arial Black" pitchFamily="34" charset="0"/>
              </a:rPr>
              <a:t>şeyleri </a:t>
            </a:r>
            <a:r>
              <a:rPr lang="tr-TR" sz="2800" dirty="0">
                <a:latin typeface="Arial Black" pitchFamily="34" charset="0"/>
              </a:rPr>
              <a:t>evin dış cephesine </a:t>
            </a:r>
            <a:r>
              <a:rPr lang="tr-TR" sz="2800" dirty="0" smtClean="0">
                <a:latin typeface="Arial Black" pitchFamily="34" charset="0"/>
              </a:rPr>
              <a:t>asmak,</a:t>
            </a:r>
          </a:p>
          <a:p>
            <a:r>
              <a:rPr lang="tr-TR" sz="2800" dirty="0" smtClean="0">
                <a:latin typeface="Arial Black" pitchFamily="34" charset="0"/>
              </a:rPr>
              <a:t>Nazar </a:t>
            </a:r>
            <a:r>
              <a:rPr lang="tr-TR" sz="2800" dirty="0">
                <a:latin typeface="Arial Black" pitchFamily="34" charset="0"/>
              </a:rPr>
              <a:t>boncuğunu </a:t>
            </a:r>
            <a:r>
              <a:rPr lang="tr-TR" sz="2800" dirty="0" smtClean="0">
                <a:latin typeface="Arial Black" pitchFamily="34" charset="0"/>
              </a:rPr>
              <a:t>üzerine asmak </a:t>
            </a:r>
            <a:r>
              <a:rPr lang="tr-TR" sz="2800" dirty="0">
                <a:latin typeface="Arial Black" pitchFamily="34" charset="0"/>
              </a:rPr>
              <a:t>veya evin </a:t>
            </a:r>
            <a:r>
              <a:rPr lang="tr-TR" sz="2800" dirty="0" smtClean="0">
                <a:latin typeface="Arial Black" pitchFamily="34" charset="0"/>
              </a:rPr>
              <a:t>iç veya dışına, </a:t>
            </a:r>
            <a:r>
              <a:rPr lang="tr-TR" sz="2800" dirty="0">
                <a:latin typeface="Arial Black" pitchFamily="34" charset="0"/>
              </a:rPr>
              <a:t>arabaların içine asmak halkımız arasında uğurlu kabul edilen şeylerdendir</a:t>
            </a:r>
            <a:r>
              <a:rPr lang="tr-TR" sz="2800" dirty="0" smtClean="0">
                <a:latin typeface="Arial Black" pitchFamily="34" charset="0"/>
              </a:rPr>
              <a:t>.</a:t>
            </a:r>
          </a:p>
          <a:p>
            <a:r>
              <a:rPr lang="tr-TR" sz="2800" u="sng" dirty="0" smtClean="0">
                <a:solidFill>
                  <a:srgbClr val="FF0000"/>
                </a:solidFill>
                <a:latin typeface="Arial Black" pitchFamily="34" charset="0"/>
              </a:rPr>
              <a:t>BU TÜR HURAFELERDEN MEDET UMMAK İ</a:t>
            </a:r>
            <a:r>
              <a:rPr lang="tr-TR" u="sng" dirty="0" smtClean="0">
                <a:solidFill>
                  <a:srgbClr val="FF0000"/>
                </a:solidFill>
                <a:latin typeface="Arial Black" pitchFamily="34" charset="0"/>
              </a:rPr>
              <a:t>NSANI ŞİRKE GÖTÜRÜR.</a:t>
            </a:r>
            <a:endParaRPr lang="tr-TR" u="sng" dirty="0">
              <a:solidFill>
                <a:srgbClr val="FF0000"/>
              </a:solidFill>
              <a:latin typeface="Arial Black" pitchFamily="34" charset="0"/>
            </a:endParaRPr>
          </a:p>
          <a:p>
            <a:endParaRPr lang="tr-TR" dirty="0"/>
          </a:p>
        </p:txBody>
      </p:sp>
    </p:spTree>
    <p:extLst>
      <p:ext uri="{BB962C8B-B14F-4D97-AF65-F5344CB8AC3E}">
        <p14:creationId xmlns:p14="http://schemas.microsoft.com/office/powerpoint/2010/main" val="3707542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76672"/>
            <a:ext cx="9144000" cy="6381328"/>
          </a:xfrm>
        </p:spPr>
        <p:txBody>
          <a:bodyPr>
            <a:normAutofit/>
          </a:bodyPr>
          <a:lstStyle/>
          <a:p>
            <a:r>
              <a:rPr lang="tr-TR" sz="2800" dirty="0" smtClean="0">
                <a:solidFill>
                  <a:srgbClr val="FF0000"/>
                </a:solidFill>
                <a:latin typeface="Arial Black" pitchFamily="34" charset="0"/>
              </a:rPr>
              <a:t>HURAFE VE BİD’ATLARIN YOL AÇTIĞI ZARARLAR</a:t>
            </a:r>
          </a:p>
          <a:p>
            <a:r>
              <a:rPr lang="tr-TR" sz="2800" dirty="0" smtClean="0">
                <a:latin typeface="Arial Black" pitchFamily="34" charset="0"/>
              </a:rPr>
              <a:t>1-</a:t>
            </a:r>
            <a:r>
              <a:rPr lang="tr-TR" sz="2800" dirty="0">
                <a:latin typeface="Arial Black" pitchFamily="34" charset="0"/>
              </a:rPr>
              <a:t>	</a:t>
            </a:r>
            <a:r>
              <a:rPr lang="tr-TR" sz="2800" dirty="0" err="1" smtClean="0">
                <a:latin typeface="Arial Black" pitchFamily="34" charset="0"/>
              </a:rPr>
              <a:t>Bid’at</a:t>
            </a:r>
            <a:r>
              <a:rPr lang="tr-TR" sz="2800" dirty="0" smtClean="0">
                <a:latin typeface="Arial Black" pitchFamily="34" charset="0"/>
              </a:rPr>
              <a:t> </a:t>
            </a:r>
            <a:r>
              <a:rPr lang="tr-TR" sz="2800" dirty="0">
                <a:latin typeface="Arial Black" pitchFamily="34" charset="0"/>
              </a:rPr>
              <a:t>ve </a:t>
            </a:r>
            <a:r>
              <a:rPr lang="tr-TR" sz="2800" dirty="0" smtClean="0">
                <a:latin typeface="Arial Black" pitchFamily="34" charset="0"/>
              </a:rPr>
              <a:t>hurafeler, </a:t>
            </a:r>
            <a:r>
              <a:rPr lang="tr-TR" sz="2800" dirty="0" err="1">
                <a:latin typeface="Arial Black" pitchFamily="34" charset="0"/>
              </a:rPr>
              <a:t>tevhid</a:t>
            </a:r>
            <a:r>
              <a:rPr lang="tr-TR" sz="2800" dirty="0">
                <a:latin typeface="Arial Black" pitchFamily="34" charset="0"/>
              </a:rPr>
              <a:t> inancına zarar </a:t>
            </a:r>
            <a:r>
              <a:rPr lang="tr-TR" sz="2800" dirty="0" smtClean="0">
                <a:latin typeface="Arial Black" pitchFamily="34" charset="0"/>
              </a:rPr>
              <a:t>verir.</a:t>
            </a:r>
            <a:endParaRPr lang="tr-TR" sz="2800" dirty="0">
              <a:latin typeface="Arial Black" pitchFamily="34" charset="0"/>
            </a:endParaRPr>
          </a:p>
          <a:p>
            <a:r>
              <a:rPr lang="tr-TR" sz="2800" dirty="0">
                <a:latin typeface="Arial Black" pitchFamily="34" charset="0"/>
              </a:rPr>
              <a:t>2-	</a:t>
            </a:r>
            <a:r>
              <a:rPr lang="tr-TR" sz="2800" dirty="0" err="1" smtClean="0">
                <a:latin typeface="Arial Black" pitchFamily="34" charset="0"/>
              </a:rPr>
              <a:t>Bid’at</a:t>
            </a:r>
            <a:r>
              <a:rPr lang="tr-TR" sz="2800" dirty="0" smtClean="0">
                <a:latin typeface="Arial Black" pitchFamily="34" charset="0"/>
              </a:rPr>
              <a:t> </a:t>
            </a:r>
            <a:r>
              <a:rPr lang="tr-TR" sz="2800" dirty="0">
                <a:latin typeface="Arial Black" pitchFamily="34" charset="0"/>
              </a:rPr>
              <a:t>ve </a:t>
            </a:r>
            <a:r>
              <a:rPr lang="tr-TR" sz="2800" dirty="0" smtClean="0">
                <a:latin typeface="Arial Black" pitchFamily="34" charset="0"/>
              </a:rPr>
              <a:t>hurafeler, </a:t>
            </a:r>
            <a:r>
              <a:rPr lang="tr-TR" sz="2800" dirty="0">
                <a:latin typeface="Arial Black" pitchFamily="34" charset="0"/>
              </a:rPr>
              <a:t>insanları yanlış kararlara ve yanlış uygulamalara sevk </a:t>
            </a:r>
            <a:r>
              <a:rPr lang="tr-TR" sz="2800" dirty="0" smtClean="0">
                <a:latin typeface="Arial Black" pitchFamily="34" charset="0"/>
              </a:rPr>
              <a:t>eder.</a:t>
            </a:r>
            <a:endParaRPr lang="tr-TR" sz="2800" dirty="0">
              <a:latin typeface="Arial Black" pitchFamily="34" charset="0"/>
            </a:endParaRPr>
          </a:p>
          <a:p>
            <a:r>
              <a:rPr lang="tr-TR" sz="2800" dirty="0">
                <a:latin typeface="Arial Black" pitchFamily="34" charset="0"/>
              </a:rPr>
              <a:t>3-	</a:t>
            </a:r>
            <a:r>
              <a:rPr lang="tr-TR" sz="2800" dirty="0" err="1" smtClean="0">
                <a:latin typeface="Arial Black" pitchFamily="34" charset="0"/>
              </a:rPr>
              <a:t>Bid’at</a:t>
            </a:r>
            <a:r>
              <a:rPr lang="tr-TR" sz="2800" dirty="0" smtClean="0">
                <a:latin typeface="Arial Black" pitchFamily="34" charset="0"/>
              </a:rPr>
              <a:t> </a:t>
            </a:r>
            <a:r>
              <a:rPr lang="tr-TR" sz="2800" dirty="0">
                <a:latin typeface="Arial Black" pitchFamily="34" charset="0"/>
              </a:rPr>
              <a:t>ve </a:t>
            </a:r>
            <a:r>
              <a:rPr lang="tr-TR" sz="2800" dirty="0" smtClean="0">
                <a:latin typeface="Arial Black" pitchFamily="34" charset="0"/>
              </a:rPr>
              <a:t>hurafeler, </a:t>
            </a:r>
            <a:r>
              <a:rPr lang="tr-TR" sz="2800" dirty="0">
                <a:latin typeface="Arial Black" pitchFamily="34" charset="0"/>
              </a:rPr>
              <a:t>birkaç nesil sonra değişmez dini kurallar olarak algılanmaya </a:t>
            </a:r>
            <a:r>
              <a:rPr lang="tr-TR" sz="2800" dirty="0" smtClean="0">
                <a:latin typeface="Arial Black" pitchFamily="34" charset="0"/>
              </a:rPr>
              <a:t>başlar.</a:t>
            </a:r>
            <a:endParaRPr lang="tr-TR" sz="2800" dirty="0">
              <a:latin typeface="Arial Black" pitchFamily="34" charset="0"/>
            </a:endParaRPr>
          </a:p>
          <a:p>
            <a:r>
              <a:rPr lang="tr-TR" sz="2800" dirty="0">
                <a:latin typeface="Arial Black" pitchFamily="34" charset="0"/>
              </a:rPr>
              <a:t>4-	</a:t>
            </a:r>
            <a:r>
              <a:rPr lang="tr-TR" sz="2800" dirty="0" err="1" smtClean="0">
                <a:latin typeface="Arial Black" pitchFamily="34" charset="0"/>
              </a:rPr>
              <a:t>Bid’atlare</a:t>
            </a:r>
            <a:r>
              <a:rPr lang="tr-TR" sz="2800" dirty="0" smtClean="0">
                <a:latin typeface="Arial Black" pitchFamily="34" charset="0"/>
              </a:rPr>
              <a:t> </a:t>
            </a:r>
            <a:r>
              <a:rPr lang="tr-TR" sz="2800" dirty="0">
                <a:latin typeface="Arial Black" pitchFamily="34" charset="0"/>
              </a:rPr>
              <a:t>karşı yeterli </a:t>
            </a:r>
            <a:r>
              <a:rPr lang="tr-TR" sz="2800" dirty="0" err="1">
                <a:latin typeface="Arial Black" pitchFamily="34" charset="0"/>
              </a:rPr>
              <a:t>dînî</a:t>
            </a:r>
            <a:r>
              <a:rPr lang="tr-TR" sz="2800" dirty="0">
                <a:latin typeface="Arial Black" pitchFamily="34" charset="0"/>
              </a:rPr>
              <a:t> eğitim verilmemesi durumunda daha başka hurafe ve </a:t>
            </a:r>
            <a:r>
              <a:rPr lang="tr-TR" sz="2800" dirty="0" err="1" smtClean="0">
                <a:latin typeface="Arial Black" pitchFamily="34" charset="0"/>
              </a:rPr>
              <a:t>bid’atlar</a:t>
            </a:r>
            <a:r>
              <a:rPr lang="tr-TR" sz="2800" dirty="0" smtClean="0">
                <a:latin typeface="Arial Black" pitchFamily="34" charset="0"/>
              </a:rPr>
              <a:t> </a:t>
            </a:r>
            <a:r>
              <a:rPr lang="tr-TR" sz="2800" dirty="0">
                <a:latin typeface="Arial Black" pitchFamily="34" charset="0"/>
              </a:rPr>
              <a:t>ortaya </a:t>
            </a:r>
            <a:r>
              <a:rPr lang="tr-TR" sz="2800" dirty="0" smtClean="0">
                <a:latin typeface="Arial Black" pitchFamily="34" charset="0"/>
              </a:rPr>
              <a:t>çıkabilir.</a:t>
            </a:r>
            <a:endParaRPr lang="tr-TR" sz="2800" dirty="0">
              <a:latin typeface="Arial Black" pitchFamily="34" charset="0"/>
            </a:endParaRPr>
          </a:p>
          <a:p>
            <a:endParaRPr lang="tr-TR" dirty="0"/>
          </a:p>
        </p:txBody>
      </p:sp>
    </p:spTree>
    <p:extLst>
      <p:ext uri="{BB962C8B-B14F-4D97-AF65-F5344CB8AC3E}">
        <p14:creationId xmlns:p14="http://schemas.microsoft.com/office/powerpoint/2010/main" val="3212905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792"/>
            <a:ext cx="9144000" cy="6825208"/>
          </a:xfrm>
        </p:spPr>
        <p:txBody>
          <a:bodyPr>
            <a:normAutofit fontScale="92500" lnSpcReduction="10000"/>
          </a:bodyPr>
          <a:lstStyle/>
          <a:p>
            <a:endParaRPr lang="ar-AE" b="1" dirty="0">
              <a:latin typeface="Arial Black" pitchFamily="34" charset="0"/>
            </a:endParaRPr>
          </a:p>
          <a:p>
            <a:r>
              <a:rPr lang="ar-AE" b="1" dirty="0">
                <a:latin typeface="Arial Black" pitchFamily="34" charset="0"/>
              </a:rPr>
              <a:t>« مَنْ سَنَّ في الإِسْلام سُنةً حَسنةً فَلَهُ أَجْرُهَا، وأَجْرُ منْ عَملَ بِهَا مِنْ بَعْدِهِ مِنْ غَيْرِ أَنْ ينْقُصَ مِنْ أُجُورهِمْ شَيءٌ ، ومَنْ سَنَّ في الإِسْلامِ سُنَّةً سيَّئةً كَانَ عَليه وِزْرها وَوِزرُ مَنْ عَمِلَ بِهَا مِنْ بعْده مِنْ غَيْرِ أَنْ يَنْقُصَ مِنْ أَوْزارهمْ شَيْءٌ » رواه مسلم </a:t>
            </a:r>
            <a:r>
              <a:rPr lang="ar-AE" b="1" dirty="0" smtClean="0">
                <a:latin typeface="Arial Black" pitchFamily="34" charset="0"/>
              </a:rPr>
              <a:t>.</a:t>
            </a:r>
            <a:endParaRPr lang="tr-TR" b="1" dirty="0" smtClean="0">
              <a:latin typeface="Arial Black" pitchFamily="34" charset="0"/>
            </a:endParaRPr>
          </a:p>
          <a:p>
            <a:endParaRPr lang="ar-AE" b="1" dirty="0">
              <a:latin typeface="Arial Black" pitchFamily="34" charset="0"/>
            </a:endParaRPr>
          </a:p>
          <a:p>
            <a:r>
              <a:rPr lang="tr-TR" sz="2600" b="1" dirty="0" err="1">
                <a:latin typeface="Arial Black" pitchFamily="34" charset="0"/>
              </a:rPr>
              <a:t>Ebû</a:t>
            </a:r>
            <a:r>
              <a:rPr lang="tr-TR" sz="2600" b="1" dirty="0">
                <a:latin typeface="Arial Black" pitchFamily="34" charset="0"/>
              </a:rPr>
              <a:t> </a:t>
            </a:r>
            <a:r>
              <a:rPr lang="tr-TR" sz="2600" b="1" dirty="0" err="1">
                <a:latin typeface="Arial Black" pitchFamily="34" charset="0"/>
              </a:rPr>
              <a:t>Amr</a:t>
            </a:r>
            <a:r>
              <a:rPr lang="tr-TR" sz="2600" b="1" dirty="0">
                <a:latin typeface="Arial Black" pitchFamily="34" charset="0"/>
              </a:rPr>
              <a:t> </a:t>
            </a:r>
            <a:r>
              <a:rPr lang="tr-TR" sz="2600" b="1" dirty="0" err="1" smtClean="0">
                <a:latin typeface="Arial Black" pitchFamily="34" charset="0"/>
              </a:rPr>
              <a:t>Cerîr’den</a:t>
            </a:r>
            <a:r>
              <a:rPr lang="tr-TR" sz="2600" b="1" dirty="0" smtClean="0">
                <a:latin typeface="Arial Black" pitchFamily="34" charset="0"/>
              </a:rPr>
              <a:t> rivayetle(</a:t>
            </a:r>
            <a:r>
              <a:rPr lang="tr-TR" sz="2600" b="1" dirty="0" err="1" smtClean="0">
                <a:latin typeface="Arial Black" pitchFamily="34" charset="0"/>
              </a:rPr>
              <a:t>r.a</a:t>
            </a:r>
            <a:r>
              <a:rPr lang="tr-TR" sz="2600" b="1" dirty="0" smtClean="0">
                <a:latin typeface="Arial Black" pitchFamily="34" charset="0"/>
              </a:rPr>
              <a:t>.) Hz. Peygamber (</a:t>
            </a:r>
            <a:r>
              <a:rPr lang="tr-TR" sz="2600" b="1" dirty="0" err="1" smtClean="0">
                <a:latin typeface="Arial Black" pitchFamily="34" charset="0"/>
              </a:rPr>
              <a:t>a.s</a:t>
            </a:r>
            <a:r>
              <a:rPr lang="tr-TR" sz="2600" b="1" dirty="0" smtClean="0">
                <a:latin typeface="Arial Black" pitchFamily="34" charset="0"/>
              </a:rPr>
              <a:t>.) şöyle buyurdu</a:t>
            </a:r>
            <a:r>
              <a:rPr lang="tr-TR" sz="2600" dirty="0" smtClean="0">
                <a:latin typeface="Arial Black" pitchFamily="34" charset="0"/>
              </a:rPr>
              <a:t>: </a:t>
            </a:r>
          </a:p>
          <a:p>
            <a:r>
              <a:rPr lang="tr-TR" sz="2600" dirty="0" smtClean="0">
                <a:latin typeface="Arial Black" pitchFamily="34" charset="0"/>
              </a:rPr>
              <a:t>“</a:t>
            </a:r>
            <a:r>
              <a:rPr lang="tr-TR" sz="2600" dirty="0">
                <a:latin typeface="Arial Black" pitchFamily="34" charset="0"/>
              </a:rPr>
              <a:t>İslâm’da iyi bir çığır açan kimseye, bunun sevabı vardır. O çığırda yürüyenlerin sevabından da kendisine verilir. Fakat onların sevabından hiçbir şey </a:t>
            </a:r>
            <a:r>
              <a:rPr lang="tr-TR" sz="2600" dirty="0" smtClean="0">
                <a:latin typeface="Arial Black" pitchFamily="34" charset="0"/>
              </a:rPr>
              <a:t>eksilmez. Her </a:t>
            </a:r>
            <a:r>
              <a:rPr lang="tr-TR" sz="2600" dirty="0">
                <a:latin typeface="Arial Black" pitchFamily="34" charset="0"/>
              </a:rPr>
              <a:t>kim de İslâm’da kötü bir çığır açarsa, o kişiye onun günahı vardır. O kötü çığırda yürüyenlerin günahından da ona pay ayırılır. Fakat onların günahından da hiçbir şey </a:t>
            </a:r>
            <a:r>
              <a:rPr lang="tr-TR" sz="2600" dirty="0" smtClean="0">
                <a:latin typeface="Arial Black" pitchFamily="34" charset="0"/>
              </a:rPr>
              <a:t>eksilmez.”   </a:t>
            </a:r>
          </a:p>
          <a:p>
            <a:pPr marL="0" indent="0">
              <a:buNone/>
            </a:pPr>
            <a:r>
              <a:rPr lang="tr-TR" sz="2600" dirty="0" smtClean="0">
                <a:latin typeface="Arial Black" pitchFamily="34" charset="0"/>
              </a:rPr>
              <a:t>   ( </a:t>
            </a:r>
            <a:r>
              <a:rPr lang="tr-TR" sz="2600" dirty="0">
                <a:latin typeface="Arial Black" pitchFamily="34" charset="0"/>
              </a:rPr>
              <a:t>Müslim, </a:t>
            </a:r>
            <a:r>
              <a:rPr lang="tr-TR" sz="2600" dirty="0" smtClean="0">
                <a:latin typeface="Arial Black" pitchFamily="34" charset="0"/>
              </a:rPr>
              <a:t>Zekât, 69; </a:t>
            </a:r>
            <a:r>
              <a:rPr lang="tr-TR" sz="2600" dirty="0" err="1" smtClean="0">
                <a:latin typeface="Arial Black" pitchFamily="34" charset="0"/>
              </a:rPr>
              <a:t>Nesâî</a:t>
            </a:r>
            <a:r>
              <a:rPr lang="tr-TR" sz="2600" dirty="0">
                <a:latin typeface="Arial Black" pitchFamily="34" charset="0"/>
              </a:rPr>
              <a:t>, </a:t>
            </a:r>
            <a:r>
              <a:rPr lang="tr-TR" sz="2600" dirty="0" smtClean="0">
                <a:latin typeface="Arial Black" pitchFamily="34" charset="0"/>
              </a:rPr>
              <a:t>Zekât, </a:t>
            </a:r>
            <a:r>
              <a:rPr lang="tr-TR" sz="2600" dirty="0">
                <a:latin typeface="Arial Black" pitchFamily="34" charset="0"/>
              </a:rPr>
              <a:t>64) </a:t>
            </a:r>
          </a:p>
          <a:p>
            <a:endParaRPr lang="tr-TR" dirty="0"/>
          </a:p>
        </p:txBody>
      </p:sp>
    </p:spTree>
    <p:extLst>
      <p:ext uri="{BB962C8B-B14F-4D97-AF65-F5344CB8AC3E}">
        <p14:creationId xmlns:p14="http://schemas.microsoft.com/office/powerpoint/2010/main" val="719685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endParaRPr lang="ar-AE" b="1" dirty="0">
              <a:latin typeface="Arial Black" pitchFamily="34" charset="0"/>
            </a:endParaRPr>
          </a:p>
          <a:p>
            <a:r>
              <a:rPr lang="ar-AE" b="1" dirty="0">
                <a:latin typeface="Arial Black" pitchFamily="34" charset="0"/>
              </a:rPr>
              <a:t>«منْ دَعَا إِلَى هُدًى كَانَ لَهُ مِنَ الأَجْرِ مِثْلُ أُجُورِ منْ تَبِعَهُ لا ينْقُصُ ذلِكَ مِنْ أُجُورِهِم شَيْئاً ، ومَنْ دَعَا إِلَى ضَلاَلَةٍ كَانَ عَلَيْهِ مِنَ الإِثْمِ مِثْلُ آثَامِ مَنْ تَبِعَهُ لا ينقُصُ ذلكَ مِنْ آثَامِهِمْ شَيْئاً »</a:t>
            </a:r>
          </a:p>
          <a:p>
            <a:r>
              <a:rPr lang="tr-TR" sz="2800" b="1" dirty="0" err="1">
                <a:latin typeface="Arial Black" pitchFamily="34" charset="0"/>
              </a:rPr>
              <a:t>Ebû</a:t>
            </a:r>
            <a:r>
              <a:rPr lang="tr-TR" sz="2800" b="1" dirty="0">
                <a:latin typeface="Arial Black" pitchFamily="34" charset="0"/>
              </a:rPr>
              <a:t> </a:t>
            </a:r>
            <a:r>
              <a:rPr lang="tr-TR" sz="2800" b="1" dirty="0" err="1" smtClean="0">
                <a:latin typeface="Arial Black" pitchFamily="34" charset="0"/>
              </a:rPr>
              <a:t>Hureyre’den</a:t>
            </a:r>
            <a:r>
              <a:rPr lang="tr-TR" sz="2800" b="1" dirty="0" smtClean="0">
                <a:latin typeface="Arial Black" pitchFamily="34" charset="0"/>
              </a:rPr>
              <a:t> (</a:t>
            </a:r>
            <a:r>
              <a:rPr lang="tr-TR" sz="2800" b="1" dirty="0" err="1" smtClean="0">
                <a:latin typeface="Arial Black" pitchFamily="34" charset="0"/>
              </a:rPr>
              <a:t>ra</a:t>
            </a:r>
            <a:r>
              <a:rPr lang="tr-TR" sz="2800" b="1" dirty="0">
                <a:latin typeface="Arial Black" pitchFamily="34" charset="0"/>
              </a:rPr>
              <a:t>) rivayet edildiğine göre, </a:t>
            </a:r>
            <a:r>
              <a:rPr lang="tr-TR" sz="2800" b="1" dirty="0" err="1">
                <a:latin typeface="Arial Black" pitchFamily="34" charset="0"/>
              </a:rPr>
              <a:t>Resûlullah</a:t>
            </a:r>
            <a:r>
              <a:rPr lang="tr-TR" sz="2800" b="1" dirty="0">
                <a:latin typeface="Arial Black" pitchFamily="34" charset="0"/>
              </a:rPr>
              <a:t> </a:t>
            </a:r>
            <a:r>
              <a:rPr lang="tr-TR" sz="2800" b="1" dirty="0" smtClean="0">
                <a:latin typeface="Arial Black" pitchFamily="34" charset="0"/>
              </a:rPr>
              <a:t>(</a:t>
            </a:r>
            <a:r>
              <a:rPr lang="tr-TR" sz="2800" b="1" dirty="0" err="1" smtClean="0">
                <a:latin typeface="Arial Black" pitchFamily="34" charset="0"/>
              </a:rPr>
              <a:t>a.s</a:t>
            </a:r>
            <a:r>
              <a:rPr lang="tr-TR" sz="2800" b="1" dirty="0" smtClean="0">
                <a:latin typeface="Arial Black" pitchFamily="34" charset="0"/>
              </a:rPr>
              <a:t>.) şöyle </a:t>
            </a:r>
            <a:r>
              <a:rPr lang="tr-TR" sz="2800" b="1" dirty="0">
                <a:latin typeface="Arial Black" pitchFamily="34" charset="0"/>
              </a:rPr>
              <a:t>buyurdu:</a:t>
            </a:r>
          </a:p>
          <a:p>
            <a:r>
              <a:rPr lang="tr-TR" sz="2800" b="1" dirty="0">
                <a:latin typeface="Arial Black" pitchFamily="34" charset="0"/>
              </a:rPr>
              <a:t>“İnsanları doğru yola çağıran kimseye, kendisine uyanların sevabı gibi sevap verilir. Ona uyanların sevaplarından da hiçbir şey eksilmez. Başkalarını sapıklığa çağıran kimseye de, kendisine uyanların günahı gibi günah verilir. Ona uyanların günahlarından da hiçbir şey eksilmez.” </a:t>
            </a:r>
            <a:endParaRPr lang="tr-TR" sz="2800" b="1" dirty="0" smtClean="0">
              <a:latin typeface="Arial Black" pitchFamily="34" charset="0"/>
            </a:endParaRPr>
          </a:p>
          <a:p>
            <a:r>
              <a:rPr lang="tr-TR" sz="2800" b="1" dirty="0" smtClean="0">
                <a:latin typeface="Arial Black" pitchFamily="34" charset="0"/>
              </a:rPr>
              <a:t>(Müslim</a:t>
            </a:r>
            <a:r>
              <a:rPr lang="tr-TR" sz="2800" b="1" dirty="0">
                <a:latin typeface="Arial Black" pitchFamily="34" charset="0"/>
              </a:rPr>
              <a:t>, </a:t>
            </a:r>
            <a:r>
              <a:rPr lang="tr-TR" sz="2800" b="1" dirty="0" smtClean="0">
                <a:latin typeface="Arial Black" pitchFamily="34" charset="0"/>
              </a:rPr>
              <a:t>İlim,16</a:t>
            </a:r>
            <a:r>
              <a:rPr lang="tr-TR" sz="2800" b="1" dirty="0">
                <a:latin typeface="Arial Black" pitchFamily="34" charset="0"/>
              </a:rPr>
              <a:t>) </a:t>
            </a:r>
          </a:p>
        </p:txBody>
      </p:sp>
    </p:spTree>
    <p:extLst>
      <p:ext uri="{BB962C8B-B14F-4D97-AF65-F5344CB8AC3E}">
        <p14:creationId xmlns:p14="http://schemas.microsoft.com/office/powerpoint/2010/main" val="34991257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32656"/>
            <a:ext cx="9144000" cy="6120680"/>
          </a:xfrm>
        </p:spPr>
        <p:txBody>
          <a:bodyPr>
            <a:normAutofit/>
          </a:bodyPr>
          <a:lstStyle/>
          <a:p>
            <a:endParaRPr lang="tr-TR" sz="2800" dirty="0" smtClean="0">
              <a:latin typeface="Arial Black" pitchFamily="34" charset="0"/>
            </a:endParaRPr>
          </a:p>
          <a:p>
            <a:r>
              <a:rPr lang="tr-TR" sz="2800" dirty="0" smtClean="0">
                <a:latin typeface="Arial Black" pitchFamily="34" charset="0"/>
              </a:rPr>
              <a:t>YA RAB! KALBİMİZİ DİNİN ÜZERE SABİT KIL!</a:t>
            </a:r>
          </a:p>
          <a:p>
            <a:r>
              <a:rPr lang="tr-TR" sz="2800" dirty="0" smtClean="0">
                <a:latin typeface="Arial Black" pitchFamily="34" charset="0"/>
              </a:rPr>
              <a:t>YA RAB! DİNİMİZİ HALİSANE BİR ŞEKİLDE YAŞAMAYI İHSAN EYLE!</a:t>
            </a:r>
          </a:p>
          <a:p>
            <a:r>
              <a:rPr lang="tr-TR" sz="2800" dirty="0" smtClean="0">
                <a:latin typeface="Arial Black" pitchFamily="34" charset="0"/>
              </a:rPr>
              <a:t>YA RAB! BİZLERİ HURAFELERDEN BİD’ATLARDAN VE BATIL YOLLARA DÜŞMEKTEN KORU VE MUHAFAZA EYLE!</a:t>
            </a:r>
          </a:p>
          <a:p>
            <a:r>
              <a:rPr lang="tr-TR" sz="2800" dirty="0" smtClean="0">
                <a:latin typeface="Arial Black" pitchFamily="34" charset="0"/>
              </a:rPr>
              <a:t>YA RAB! BİZLERE AHİRETTE MEBRUR VE KARŞILIĞI MAKBUL </a:t>
            </a:r>
            <a:r>
              <a:rPr lang="tr-TR" sz="2800" smtClean="0">
                <a:latin typeface="Arial Black" pitchFamily="34" charset="0"/>
              </a:rPr>
              <a:t>AMELLER İŞLEMEYİ İHSAN </a:t>
            </a:r>
            <a:r>
              <a:rPr lang="tr-TR" sz="2800" dirty="0" smtClean="0">
                <a:latin typeface="Arial Black" pitchFamily="34" charset="0"/>
              </a:rPr>
              <a:t>EYLE!</a:t>
            </a:r>
          </a:p>
          <a:p>
            <a:r>
              <a:rPr lang="tr-TR" sz="2800" dirty="0" smtClean="0">
                <a:latin typeface="Arial Black" pitchFamily="34" charset="0"/>
              </a:rPr>
              <a:t>YA RAB! BİZLERE DÜNYA VE AHİRET SAADETİ İHSAN EYLE! </a:t>
            </a:r>
            <a:r>
              <a:rPr lang="tr-TR" sz="2800" dirty="0" smtClean="0">
                <a:solidFill>
                  <a:srgbClr val="00B050"/>
                </a:solidFill>
                <a:latin typeface="Arial Black" pitchFamily="34" charset="0"/>
              </a:rPr>
              <a:t>AMİN…</a:t>
            </a:r>
          </a:p>
        </p:txBody>
      </p:sp>
    </p:spTree>
    <p:extLst>
      <p:ext uri="{BB962C8B-B14F-4D97-AF65-F5344CB8AC3E}">
        <p14:creationId xmlns:p14="http://schemas.microsoft.com/office/powerpoint/2010/main" val="2692223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519" y="3861048"/>
            <a:ext cx="8243193" cy="1907927"/>
          </a:xfrm>
        </p:spPr>
        <p:txBody>
          <a:bodyPr>
            <a:normAutofit fontScale="90000"/>
          </a:bodyPr>
          <a:lstStyle/>
          <a:p>
            <a:pPr algn="ctr"/>
            <a:r>
              <a:rPr lang="tr-TR" dirty="0" smtClean="0"/>
              <a:t>HAZIRLAYAN: </a:t>
            </a:r>
            <a:br>
              <a:rPr lang="tr-TR" dirty="0" smtClean="0"/>
            </a:br>
            <a:r>
              <a:rPr lang="tr-TR" dirty="0"/>
              <a:t>salih türkmen</a:t>
            </a:r>
            <a:br>
              <a:rPr lang="tr-TR" dirty="0"/>
            </a:br>
            <a:r>
              <a:rPr lang="tr-TR" dirty="0"/>
              <a:t>aydın </a:t>
            </a:r>
            <a:r>
              <a:rPr lang="tr-TR" dirty="0" smtClean="0"/>
              <a:t>müftülüğü il vaizi </a:t>
            </a:r>
            <a:br>
              <a:rPr lang="tr-TR" dirty="0" smtClean="0"/>
            </a:br>
            <a:endParaRPr lang="tr-TR" dirty="0"/>
          </a:p>
        </p:txBody>
      </p:sp>
      <p:sp>
        <p:nvSpPr>
          <p:cNvPr id="3" name="Metin Yer Tutucusu 2"/>
          <p:cNvSpPr>
            <a:spLocks noGrp="1"/>
          </p:cNvSpPr>
          <p:nvPr>
            <p:ph type="body" idx="1"/>
          </p:nvPr>
        </p:nvSpPr>
        <p:spPr>
          <a:xfrm>
            <a:off x="722313" y="1700809"/>
            <a:ext cx="7772400" cy="1584175"/>
          </a:xfrm>
        </p:spPr>
        <p:txBody>
          <a:bodyPr/>
          <a:lstStyle/>
          <a:p>
            <a:r>
              <a:rPr lang="tr-TR" sz="6000" i="1" u="sng" dirty="0" smtClean="0">
                <a:solidFill>
                  <a:schemeClr val="tx2">
                    <a:lumMod val="60000"/>
                    <a:lumOff val="40000"/>
                  </a:schemeClr>
                </a:solidFill>
              </a:rPr>
              <a:t>TEŞEKKÜR EDERİZ</a:t>
            </a:r>
            <a:r>
              <a:rPr lang="tr-TR" i="1" u="sng" dirty="0" smtClean="0">
                <a:solidFill>
                  <a:schemeClr val="tx2">
                    <a:lumMod val="60000"/>
                    <a:lumOff val="40000"/>
                  </a:schemeClr>
                </a:solidFill>
              </a:rPr>
              <a:t>…	</a:t>
            </a:r>
            <a:endParaRPr lang="tr-TR" i="1" u="sng" dirty="0">
              <a:solidFill>
                <a:schemeClr val="tx2">
                  <a:lumMod val="60000"/>
                  <a:lumOff val="40000"/>
                </a:schemeClr>
              </a:solidFill>
            </a:endParaRPr>
          </a:p>
        </p:txBody>
      </p:sp>
    </p:spTree>
    <p:extLst>
      <p:ext uri="{BB962C8B-B14F-4D97-AF65-F5344CB8AC3E}">
        <p14:creationId xmlns:p14="http://schemas.microsoft.com/office/powerpoint/2010/main" val="2015235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endParaRPr lang="tr-TR" sz="3600" dirty="0" smtClean="0">
              <a:solidFill>
                <a:srgbClr val="0070C0"/>
              </a:solidFill>
              <a:latin typeface="Arial Black" pitchFamily="34" charset="0"/>
            </a:endParaRPr>
          </a:p>
          <a:p>
            <a:r>
              <a:rPr lang="tr-TR" dirty="0" smtClean="0">
                <a:solidFill>
                  <a:srgbClr val="0070C0"/>
                </a:solidFill>
                <a:latin typeface="Arial Black" pitchFamily="34" charset="0"/>
              </a:rPr>
              <a:t>HURAFE VE BİD’ATLARDAN KURTULMAK, KU’RAN VE SÜNNETE SARILMAKLA OLUR</a:t>
            </a:r>
          </a:p>
          <a:p>
            <a:r>
              <a:rPr lang="tr-TR" dirty="0" smtClean="0">
                <a:latin typeface="Arial Black" pitchFamily="34" charset="0"/>
              </a:rPr>
              <a:t>“Size iki şey bırakıyorum. Bunlara sımsıkı sarıldıkça katiyen yolunuzu sapıtmazsınız. Bunlar; Allah’ın </a:t>
            </a:r>
            <a:r>
              <a:rPr lang="tr-TR" dirty="0">
                <a:latin typeface="Arial Black" pitchFamily="34" charset="0"/>
              </a:rPr>
              <a:t>K</a:t>
            </a:r>
            <a:r>
              <a:rPr lang="tr-TR" dirty="0" smtClean="0">
                <a:latin typeface="Arial Black" pitchFamily="34" charset="0"/>
              </a:rPr>
              <a:t>itabı Kur’an-ı Kerim ve benim sünnetimdir.” (Hakim-El Müstedrak,1/93) .</a:t>
            </a:r>
          </a:p>
          <a:p>
            <a:r>
              <a:rPr lang="tr-TR" dirty="0" smtClean="0">
                <a:latin typeface="Arial Black" pitchFamily="34" charset="0"/>
              </a:rPr>
              <a:t>“Benim sünnetimden yüz çeviren benden değildir» </a:t>
            </a:r>
            <a:r>
              <a:rPr lang="tr-TR" dirty="0">
                <a:latin typeface="Arial Black" pitchFamily="34" charset="0"/>
              </a:rPr>
              <a:t>b</a:t>
            </a:r>
            <a:r>
              <a:rPr lang="tr-TR" dirty="0" smtClean="0">
                <a:latin typeface="Arial Black" pitchFamily="34" charset="0"/>
              </a:rPr>
              <a:t>uyurulmaktadır. (Müslim, Nikah,1)</a:t>
            </a:r>
            <a:endParaRPr lang="tr-TR" dirty="0">
              <a:latin typeface="Arial Black" pitchFamily="34" charset="0"/>
            </a:endParaRPr>
          </a:p>
        </p:txBody>
      </p:sp>
    </p:spTree>
    <p:extLst>
      <p:ext uri="{BB962C8B-B14F-4D97-AF65-F5344CB8AC3E}">
        <p14:creationId xmlns:p14="http://schemas.microsoft.com/office/powerpoint/2010/main" val="11105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endParaRPr lang="tr-TR" sz="3600" dirty="0" smtClean="0">
              <a:solidFill>
                <a:srgbClr val="002060"/>
              </a:solidFill>
              <a:latin typeface="Arial Black" pitchFamily="34" charset="0"/>
            </a:endParaRPr>
          </a:p>
          <a:p>
            <a:r>
              <a:rPr lang="tr-TR" sz="3600" dirty="0" smtClean="0">
                <a:solidFill>
                  <a:srgbClr val="002060"/>
                </a:solidFill>
                <a:latin typeface="Arial Black" pitchFamily="34" charset="0"/>
              </a:rPr>
              <a:t>HURAFE NEDİR?</a:t>
            </a:r>
          </a:p>
          <a:p>
            <a:pPr marL="0" indent="0">
              <a:buNone/>
            </a:pPr>
            <a:endParaRPr lang="tr-TR" sz="2800" dirty="0">
              <a:latin typeface="Arial Black" pitchFamily="34" charset="0"/>
            </a:endParaRPr>
          </a:p>
          <a:p>
            <a:r>
              <a:rPr lang="tr-TR" sz="2800" dirty="0" smtClean="0">
                <a:latin typeface="Arial Black" pitchFamily="34" charset="0"/>
              </a:rPr>
              <a:t>Hurafe</a:t>
            </a:r>
            <a:r>
              <a:rPr lang="tr-TR" sz="2800" dirty="0">
                <a:latin typeface="Arial Black" pitchFamily="34" charset="0"/>
              </a:rPr>
              <a:t>; Akla ve gerçeğe aykırı, bilim, mantık ve Din Açısından temeli olmayan ve din adına  ileri sürülen aldatıcı söz demektir. Masal, efsane ve genel olarak gerçek dışı kabul edildiği halde hoşa giden nakil ve </a:t>
            </a:r>
            <a:r>
              <a:rPr lang="tr-TR" sz="2800" dirty="0" smtClean="0">
                <a:latin typeface="Arial Black" pitchFamily="34" charset="0"/>
              </a:rPr>
              <a:t>rivayetler de </a:t>
            </a:r>
            <a:r>
              <a:rPr lang="tr-TR" sz="2800" dirty="0">
                <a:latin typeface="Arial Black" pitchFamily="34" charset="0"/>
              </a:rPr>
              <a:t>hurafe olarak değerlendirilebilir. Ayrıca hiçbir mantıki </a:t>
            </a:r>
            <a:r>
              <a:rPr lang="tr-TR" sz="2800" dirty="0" smtClean="0">
                <a:latin typeface="Arial Black" pitchFamily="34" charset="0"/>
              </a:rPr>
              <a:t>izahı </a:t>
            </a:r>
            <a:r>
              <a:rPr lang="tr-TR" sz="2800" dirty="0">
                <a:latin typeface="Arial Black" pitchFamily="34" charset="0"/>
              </a:rPr>
              <a:t>bulunmayan, din adına ileri sürülüp benimsenen batıl inanç ve </a:t>
            </a:r>
            <a:r>
              <a:rPr lang="tr-TR" sz="2800" dirty="0" smtClean="0">
                <a:latin typeface="Arial Black" pitchFamily="34" charset="0"/>
              </a:rPr>
              <a:t>davranışlar da </a:t>
            </a:r>
            <a:r>
              <a:rPr lang="tr-TR" sz="2800" dirty="0">
                <a:latin typeface="Arial Black" pitchFamily="34" charset="0"/>
              </a:rPr>
              <a:t>hurafe kapsamına girmektedir.</a:t>
            </a:r>
          </a:p>
        </p:txBody>
      </p:sp>
    </p:spTree>
    <p:extLst>
      <p:ext uri="{BB962C8B-B14F-4D97-AF65-F5344CB8AC3E}">
        <p14:creationId xmlns:p14="http://schemas.microsoft.com/office/powerpoint/2010/main" val="170171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6927"/>
            <a:ext cx="8748464" cy="6858000"/>
          </a:xfrm>
        </p:spPr>
        <p:txBody>
          <a:bodyPr>
            <a:normAutofit/>
          </a:bodyPr>
          <a:lstStyle/>
          <a:p>
            <a:pPr marL="0" indent="0">
              <a:buNone/>
            </a:pPr>
            <a:endParaRPr lang="tr-TR" sz="3600" dirty="0" smtClean="0">
              <a:solidFill>
                <a:srgbClr val="0070C0"/>
              </a:solidFill>
              <a:latin typeface="Arial Black" pitchFamily="34" charset="0"/>
            </a:endParaRPr>
          </a:p>
          <a:p>
            <a:pPr marL="0" indent="0">
              <a:buNone/>
            </a:pPr>
            <a:endParaRPr lang="tr-TR" sz="3600" dirty="0">
              <a:solidFill>
                <a:srgbClr val="0070C0"/>
              </a:solidFill>
              <a:latin typeface="Arial Black" pitchFamily="34" charset="0"/>
            </a:endParaRPr>
          </a:p>
          <a:p>
            <a:pPr marL="0" indent="0">
              <a:buNone/>
            </a:pPr>
            <a:r>
              <a:rPr lang="tr-TR" dirty="0" smtClean="0">
                <a:solidFill>
                  <a:srgbClr val="0070C0"/>
                </a:solidFill>
                <a:latin typeface="Arial Black" pitchFamily="34" charset="0"/>
              </a:rPr>
              <a:t>Hz. </a:t>
            </a:r>
            <a:r>
              <a:rPr lang="tr-TR" dirty="0" err="1" smtClean="0">
                <a:solidFill>
                  <a:srgbClr val="0070C0"/>
                </a:solidFill>
                <a:latin typeface="Arial Black" pitchFamily="34" charset="0"/>
              </a:rPr>
              <a:t>Aişe</a:t>
            </a:r>
            <a:r>
              <a:rPr lang="tr-TR" dirty="0" smtClean="0">
                <a:solidFill>
                  <a:srgbClr val="0070C0"/>
                </a:solidFill>
                <a:latin typeface="Arial Black" pitchFamily="34" charset="0"/>
              </a:rPr>
              <a:t>(</a:t>
            </a:r>
            <a:r>
              <a:rPr lang="tr-TR" dirty="0" err="1" smtClean="0">
                <a:solidFill>
                  <a:srgbClr val="0070C0"/>
                </a:solidFill>
                <a:latin typeface="Arial Black" pitchFamily="34" charset="0"/>
              </a:rPr>
              <a:t>r.a</a:t>
            </a:r>
            <a:r>
              <a:rPr lang="tr-TR" dirty="0" smtClean="0">
                <a:solidFill>
                  <a:srgbClr val="0070C0"/>
                </a:solidFill>
                <a:latin typeface="Arial Black" pitchFamily="34" charset="0"/>
              </a:rPr>
              <a:t>.)’den rivayet </a:t>
            </a:r>
            <a:r>
              <a:rPr lang="tr-TR" dirty="0">
                <a:solidFill>
                  <a:srgbClr val="0070C0"/>
                </a:solidFill>
                <a:latin typeface="Arial Black" pitchFamily="34" charset="0"/>
              </a:rPr>
              <a:t>edildiğine göre, </a:t>
            </a:r>
            <a:r>
              <a:rPr lang="tr-TR" dirty="0" err="1" smtClean="0">
                <a:solidFill>
                  <a:srgbClr val="0070C0"/>
                </a:solidFill>
                <a:latin typeface="Arial Black" pitchFamily="34" charset="0"/>
              </a:rPr>
              <a:t>Resûlüllah</a:t>
            </a:r>
            <a:r>
              <a:rPr lang="tr-TR" dirty="0" smtClean="0">
                <a:solidFill>
                  <a:srgbClr val="0070C0"/>
                </a:solidFill>
                <a:latin typeface="Arial Black" pitchFamily="34" charset="0"/>
              </a:rPr>
              <a:t> (</a:t>
            </a:r>
            <a:r>
              <a:rPr lang="tr-TR" dirty="0" err="1" smtClean="0">
                <a:solidFill>
                  <a:srgbClr val="0070C0"/>
                </a:solidFill>
                <a:latin typeface="Arial Black" pitchFamily="34" charset="0"/>
              </a:rPr>
              <a:t>s.a.s</a:t>
            </a:r>
            <a:r>
              <a:rPr lang="tr-TR" dirty="0" smtClean="0">
                <a:solidFill>
                  <a:srgbClr val="0070C0"/>
                </a:solidFill>
                <a:latin typeface="Arial Black" pitchFamily="34" charset="0"/>
              </a:rPr>
              <a:t>) şöyle </a:t>
            </a:r>
            <a:r>
              <a:rPr lang="tr-TR" dirty="0">
                <a:solidFill>
                  <a:srgbClr val="0070C0"/>
                </a:solidFill>
                <a:latin typeface="Arial Black" pitchFamily="34" charset="0"/>
              </a:rPr>
              <a:t>buyurdu</a:t>
            </a:r>
            <a:r>
              <a:rPr lang="tr-TR" dirty="0" smtClean="0">
                <a:solidFill>
                  <a:srgbClr val="0070C0"/>
                </a:solidFill>
                <a:latin typeface="Arial Black" pitchFamily="34" charset="0"/>
              </a:rPr>
              <a:t>:</a:t>
            </a:r>
          </a:p>
          <a:p>
            <a:pPr marL="0" indent="0">
              <a:buNone/>
            </a:pPr>
            <a:r>
              <a:rPr lang="tr-TR" dirty="0" smtClean="0">
                <a:solidFill>
                  <a:srgbClr val="0070C0"/>
                </a:solidFill>
                <a:latin typeface="Arial Black" pitchFamily="34" charset="0"/>
              </a:rPr>
              <a:t> </a:t>
            </a:r>
          </a:p>
          <a:p>
            <a:pPr marL="0" indent="0">
              <a:buNone/>
            </a:pPr>
            <a:r>
              <a:rPr lang="tr-TR" dirty="0" smtClean="0">
                <a:latin typeface="Arial Black" pitchFamily="34" charset="0"/>
              </a:rPr>
              <a:t>“</a:t>
            </a:r>
            <a:r>
              <a:rPr lang="tr-TR" dirty="0">
                <a:latin typeface="Arial Black" pitchFamily="34" charset="0"/>
              </a:rPr>
              <a:t>Kim bizim bu dinimizde ondan olmayan bir şey ortaya çıkarırsa, o şey kabul edilmez.” </a:t>
            </a:r>
            <a:endParaRPr lang="tr-TR" dirty="0" smtClean="0">
              <a:latin typeface="Arial Black" pitchFamily="34" charset="0"/>
            </a:endParaRPr>
          </a:p>
          <a:p>
            <a:pPr marL="0" indent="0">
              <a:buNone/>
            </a:pPr>
            <a:r>
              <a:rPr lang="tr-TR" dirty="0" smtClean="0">
                <a:latin typeface="Arial Black" pitchFamily="34" charset="0"/>
              </a:rPr>
              <a:t>(</a:t>
            </a:r>
            <a:r>
              <a:rPr lang="tr-TR" dirty="0" err="1">
                <a:latin typeface="Arial Black" pitchFamily="34" charset="0"/>
              </a:rPr>
              <a:t>Buhârî</a:t>
            </a:r>
            <a:r>
              <a:rPr lang="tr-TR" dirty="0">
                <a:latin typeface="Arial Black" pitchFamily="34" charset="0"/>
              </a:rPr>
              <a:t>, Sulh 5; Müslim, </a:t>
            </a:r>
            <a:r>
              <a:rPr lang="tr-TR" dirty="0" err="1">
                <a:latin typeface="Arial Black" pitchFamily="34" charset="0"/>
              </a:rPr>
              <a:t>Akdiye</a:t>
            </a:r>
            <a:r>
              <a:rPr lang="tr-TR" dirty="0">
                <a:latin typeface="Arial Black" pitchFamily="34" charset="0"/>
              </a:rPr>
              <a:t> </a:t>
            </a:r>
            <a:r>
              <a:rPr lang="tr-TR" dirty="0" smtClean="0">
                <a:latin typeface="Arial Black" pitchFamily="34" charset="0"/>
              </a:rPr>
              <a:t>17,18; </a:t>
            </a:r>
            <a:r>
              <a:rPr lang="tr-TR" dirty="0" err="1" smtClean="0">
                <a:latin typeface="Arial Black" pitchFamily="34" charset="0"/>
              </a:rPr>
              <a:t>İbni</a:t>
            </a:r>
            <a:r>
              <a:rPr lang="tr-TR" dirty="0" smtClean="0">
                <a:latin typeface="Arial Black" pitchFamily="34" charset="0"/>
              </a:rPr>
              <a:t> </a:t>
            </a:r>
            <a:r>
              <a:rPr lang="tr-TR" dirty="0" err="1">
                <a:latin typeface="Arial Black" pitchFamily="34" charset="0"/>
              </a:rPr>
              <a:t>Mâce</a:t>
            </a:r>
            <a:r>
              <a:rPr lang="tr-TR" dirty="0">
                <a:latin typeface="Arial Black" pitchFamily="34" charset="0"/>
              </a:rPr>
              <a:t>, </a:t>
            </a:r>
            <a:r>
              <a:rPr lang="tr-TR" dirty="0" smtClean="0">
                <a:latin typeface="Arial Black" pitchFamily="34" charset="0"/>
              </a:rPr>
              <a:t>Mukaddime, 2</a:t>
            </a:r>
            <a:r>
              <a:rPr lang="tr-TR" dirty="0">
                <a:latin typeface="Arial Black" pitchFamily="34" charset="0"/>
              </a:rPr>
              <a:t>) </a:t>
            </a:r>
          </a:p>
          <a:p>
            <a:endParaRPr lang="tr-TR" sz="3600" dirty="0"/>
          </a:p>
        </p:txBody>
      </p:sp>
    </p:spTree>
    <p:extLst>
      <p:ext uri="{BB962C8B-B14F-4D97-AF65-F5344CB8AC3E}">
        <p14:creationId xmlns:p14="http://schemas.microsoft.com/office/powerpoint/2010/main" val="345245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0"/>
            <a:ext cx="8820472" cy="6858000"/>
          </a:xfrm>
        </p:spPr>
        <p:txBody>
          <a:bodyPr>
            <a:normAutofit/>
          </a:bodyPr>
          <a:lstStyle/>
          <a:p>
            <a:endParaRPr lang="tr-TR" u="sng" dirty="0" smtClean="0">
              <a:solidFill>
                <a:srgbClr val="0070C0"/>
              </a:solidFill>
              <a:latin typeface="Arial Black" pitchFamily="34" charset="0"/>
            </a:endParaRPr>
          </a:p>
          <a:p>
            <a:endParaRPr lang="tr-TR" u="sng" dirty="0">
              <a:solidFill>
                <a:srgbClr val="0070C0"/>
              </a:solidFill>
              <a:latin typeface="Arial Black" pitchFamily="34" charset="0"/>
            </a:endParaRPr>
          </a:p>
          <a:p>
            <a:r>
              <a:rPr lang="tr-TR" u="sng" dirty="0" smtClean="0">
                <a:solidFill>
                  <a:srgbClr val="0070C0"/>
                </a:solidFill>
                <a:latin typeface="Arial Black" pitchFamily="34" charset="0"/>
              </a:rPr>
              <a:t>EFENDİMİZ (SAV) ŞÖYLE BUYURUYOR:</a:t>
            </a:r>
          </a:p>
          <a:p>
            <a:r>
              <a:rPr lang="tr-TR" sz="3500" dirty="0" smtClean="0"/>
              <a:t>“</a:t>
            </a:r>
            <a:r>
              <a:rPr lang="tr-TR" sz="3500" dirty="0" smtClean="0">
                <a:latin typeface="Arial Black" pitchFamily="34" charset="0"/>
              </a:rPr>
              <a:t>Şüphesiz ki sözlerin en hayırlısı Allah’ın kitabı (Kur’an)</a:t>
            </a:r>
            <a:r>
              <a:rPr lang="tr-TR" sz="3500" dirty="0" err="1" smtClean="0">
                <a:latin typeface="Arial Black" pitchFamily="34" charset="0"/>
              </a:rPr>
              <a:t>dır</a:t>
            </a:r>
            <a:r>
              <a:rPr lang="tr-TR" sz="3500" dirty="0" smtClean="0">
                <a:latin typeface="Arial Black" pitchFamily="34" charset="0"/>
              </a:rPr>
              <a:t>. Yolun en hayırlısı Muhammed’in (</a:t>
            </a:r>
            <a:r>
              <a:rPr lang="tr-TR" sz="3500" dirty="0" err="1" smtClean="0">
                <a:latin typeface="Arial Black" pitchFamily="34" charset="0"/>
              </a:rPr>
              <a:t>s.a.v</a:t>
            </a:r>
            <a:r>
              <a:rPr lang="tr-TR" sz="3500" dirty="0" smtClean="0">
                <a:latin typeface="Arial Black" pitchFamily="34" charset="0"/>
              </a:rPr>
              <a:t>.) yoludur. </a:t>
            </a:r>
            <a:r>
              <a:rPr lang="tr-TR" sz="3500" i="1" u="sng" dirty="0" smtClean="0">
                <a:solidFill>
                  <a:srgbClr val="0070C0"/>
                </a:solidFill>
                <a:latin typeface="Arial Black" pitchFamily="34" charset="0"/>
              </a:rPr>
              <a:t>İşlerin en şerlisi sonradan uydurulan (</a:t>
            </a:r>
            <a:r>
              <a:rPr lang="tr-TR" sz="3500" i="1" u="sng" dirty="0" err="1" smtClean="0">
                <a:solidFill>
                  <a:srgbClr val="0070C0"/>
                </a:solidFill>
                <a:latin typeface="Arial Black" pitchFamily="34" charset="0"/>
              </a:rPr>
              <a:t>Bid’atlar</a:t>
            </a:r>
            <a:r>
              <a:rPr lang="tr-TR" sz="3500" i="1" u="sng" dirty="0" smtClean="0">
                <a:solidFill>
                  <a:srgbClr val="0070C0"/>
                </a:solidFill>
                <a:latin typeface="Arial Black" pitchFamily="34" charset="0"/>
              </a:rPr>
              <a:t> ve hurafeler)</a:t>
            </a:r>
            <a:r>
              <a:rPr lang="tr-TR" sz="3500" i="1" u="sng" dirty="0" err="1" smtClean="0">
                <a:solidFill>
                  <a:srgbClr val="0070C0"/>
                </a:solidFill>
                <a:latin typeface="Arial Black" pitchFamily="34" charset="0"/>
              </a:rPr>
              <a:t>dir</a:t>
            </a:r>
            <a:r>
              <a:rPr lang="tr-TR" sz="3500" i="1" u="sng" dirty="0" smtClean="0">
                <a:solidFill>
                  <a:srgbClr val="0070C0"/>
                </a:solidFill>
                <a:latin typeface="Arial Black" pitchFamily="34" charset="0"/>
              </a:rPr>
              <a:t>. Her </a:t>
            </a:r>
            <a:r>
              <a:rPr lang="tr-TR" sz="3500" i="1" u="sng" dirty="0" err="1" smtClean="0">
                <a:solidFill>
                  <a:srgbClr val="0070C0"/>
                </a:solidFill>
                <a:latin typeface="Arial Black" pitchFamily="34" charset="0"/>
              </a:rPr>
              <a:t>bid’at</a:t>
            </a:r>
            <a:r>
              <a:rPr lang="tr-TR" sz="3500" i="1" u="sng" dirty="0" smtClean="0">
                <a:solidFill>
                  <a:srgbClr val="0070C0"/>
                </a:solidFill>
                <a:latin typeface="Arial Black" pitchFamily="34" charset="0"/>
              </a:rPr>
              <a:t> ise sapıklıktır.”</a:t>
            </a:r>
            <a:r>
              <a:rPr lang="tr-TR" sz="3500" i="1" dirty="0" smtClean="0">
                <a:latin typeface="Arial Black" pitchFamily="34" charset="0"/>
              </a:rPr>
              <a:t> </a:t>
            </a:r>
            <a:r>
              <a:rPr lang="tr-TR" sz="3500" dirty="0" smtClean="0">
                <a:latin typeface="Arial Black" pitchFamily="34" charset="0"/>
              </a:rPr>
              <a:t>buyurmaktadır. (</a:t>
            </a:r>
            <a:r>
              <a:rPr lang="tr-TR" sz="3500" dirty="0" err="1" smtClean="0">
                <a:latin typeface="Arial Black" pitchFamily="34" charset="0"/>
              </a:rPr>
              <a:t>Müslim,Cuma</a:t>
            </a:r>
            <a:r>
              <a:rPr lang="tr-TR" sz="3500" dirty="0" smtClean="0">
                <a:latin typeface="Arial Black" pitchFamily="34" charset="0"/>
              </a:rPr>
              <a:t>, 42)</a:t>
            </a:r>
            <a:endParaRPr lang="tr-TR" sz="3500" dirty="0">
              <a:latin typeface="Arial Black" pitchFamily="34" charset="0"/>
            </a:endParaRPr>
          </a:p>
        </p:txBody>
      </p:sp>
    </p:spTree>
    <p:extLst>
      <p:ext uri="{BB962C8B-B14F-4D97-AF65-F5344CB8AC3E}">
        <p14:creationId xmlns:p14="http://schemas.microsoft.com/office/powerpoint/2010/main" val="79526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endParaRPr lang="tr-TR" sz="3500" dirty="0" smtClean="0">
              <a:solidFill>
                <a:srgbClr val="002060"/>
              </a:solidFill>
              <a:latin typeface="Arial Black" pitchFamily="34" charset="0"/>
            </a:endParaRPr>
          </a:p>
          <a:p>
            <a:r>
              <a:rPr lang="tr-TR" sz="3500" dirty="0" err="1" smtClean="0">
                <a:solidFill>
                  <a:srgbClr val="FF0000"/>
                </a:solidFill>
                <a:latin typeface="Arial Black" pitchFamily="34" charset="0"/>
              </a:rPr>
              <a:t>HURAFELERi</a:t>
            </a:r>
            <a:r>
              <a:rPr lang="tr-TR" sz="3500" dirty="0" smtClean="0">
                <a:solidFill>
                  <a:srgbClr val="FF0000"/>
                </a:solidFill>
                <a:latin typeface="Arial Black" pitchFamily="34" charset="0"/>
              </a:rPr>
              <a:t> OLUŞTURAN SEBEPLER</a:t>
            </a:r>
            <a:endParaRPr lang="tr-TR" sz="3500" dirty="0">
              <a:solidFill>
                <a:srgbClr val="FF0000"/>
              </a:solidFill>
              <a:latin typeface="Arial Black" pitchFamily="34" charset="0"/>
            </a:endParaRPr>
          </a:p>
          <a:p>
            <a:endParaRPr lang="tr-TR" sz="3500" dirty="0" smtClean="0">
              <a:latin typeface="Arial Black" pitchFamily="34" charset="0"/>
            </a:endParaRPr>
          </a:p>
          <a:p>
            <a:r>
              <a:rPr lang="tr-TR" dirty="0" smtClean="0">
                <a:latin typeface="Arial Black" pitchFamily="34" charset="0"/>
              </a:rPr>
              <a:t>1)</a:t>
            </a:r>
            <a:r>
              <a:rPr lang="tr-TR" dirty="0">
                <a:latin typeface="Arial Black" pitchFamily="34" charset="0"/>
              </a:rPr>
              <a:t>	Önceki dinler ve kültürlerin etkisi</a:t>
            </a:r>
          </a:p>
          <a:p>
            <a:r>
              <a:rPr lang="tr-TR" dirty="0" smtClean="0">
                <a:latin typeface="Arial Black" pitchFamily="34" charset="0"/>
              </a:rPr>
              <a:t>2)</a:t>
            </a:r>
            <a:r>
              <a:rPr lang="tr-TR" dirty="0">
                <a:latin typeface="Arial Black" pitchFamily="34" charset="0"/>
              </a:rPr>
              <a:t>	Cehalet ve dini bilginin yetersizliği</a:t>
            </a:r>
          </a:p>
          <a:p>
            <a:r>
              <a:rPr lang="tr-TR" dirty="0" smtClean="0">
                <a:latin typeface="Arial Black" pitchFamily="34" charset="0"/>
              </a:rPr>
              <a:t>3)</a:t>
            </a:r>
            <a:r>
              <a:rPr lang="tr-TR" dirty="0">
                <a:latin typeface="Arial Black" pitchFamily="34" charset="0"/>
              </a:rPr>
              <a:t>	</a:t>
            </a:r>
            <a:r>
              <a:rPr lang="tr-TR" dirty="0" smtClean="0">
                <a:latin typeface="Arial Black" pitchFamily="34" charset="0"/>
              </a:rPr>
              <a:t>Mevzu (uydurma) </a:t>
            </a:r>
            <a:r>
              <a:rPr lang="tr-TR" dirty="0">
                <a:latin typeface="Arial Black" pitchFamily="34" charset="0"/>
              </a:rPr>
              <a:t>hadisler</a:t>
            </a:r>
          </a:p>
          <a:p>
            <a:r>
              <a:rPr lang="tr-TR" dirty="0" smtClean="0">
                <a:latin typeface="Arial Black" pitchFamily="34" charset="0"/>
              </a:rPr>
              <a:t>4) Psikolojik </a:t>
            </a:r>
            <a:r>
              <a:rPr lang="tr-TR" dirty="0">
                <a:latin typeface="Arial Black" pitchFamily="34" charset="0"/>
              </a:rPr>
              <a:t>sebepler</a:t>
            </a:r>
          </a:p>
          <a:p>
            <a:r>
              <a:rPr lang="tr-TR" dirty="0" smtClean="0">
                <a:latin typeface="Arial Black" pitchFamily="34" charset="0"/>
              </a:rPr>
              <a:t>5)</a:t>
            </a:r>
            <a:r>
              <a:rPr lang="tr-TR" dirty="0">
                <a:latin typeface="Arial Black" pitchFamily="34" charset="0"/>
              </a:rPr>
              <a:t>	Batıl inanç ve hurafeleri konu edinen yayınlar</a:t>
            </a:r>
          </a:p>
          <a:p>
            <a:r>
              <a:rPr lang="tr-TR" dirty="0" smtClean="0">
                <a:latin typeface="Arial Black" pitchFamily="34" charset="0"/>
              </a:rPr>
              <a:t>6)</a:t>
            </a:r>
            <a:r>
              <a:rPr lang="tr-TR" dirty="0">
                <a:latin typeface="Arial Black" pitchFamily="34" charset="0"/>
              </a:rPr>
              <a:t>	Cin, peri, şeytan </a:t>
            </a:r>
            <a:r>
              <a:rPr lang="tr-TR" dirty="0" smtClean="0">
                <a:latin typeface="Arial Black" pitchFamily="34" charset="0"/>
              </a:rPr>
              <a:t>vb. </a:t>
            </a:r>
            <a:r>
              <a:rPr lang="tr-TR" dirty="0">
                <a:latin typeface="Arial Black" pitchFamily="34" charset="0"/>
              </a:rPr>
              <a:t>inançlar</a:t>
            </a:r>
          </a:p>
          <a:p>
            <a:r>
              <a:rPr lang="tr-TR" dirty="0" smtClean="0">
                <a:latin typeface="Arial Black" pitchFamily="34" charset="0"/>
              </a:rPr>
              <a:t>7)</a:t>
            </a:r>
            <a:r>
              <a:rPr lang="tr-TR" dirty="0">
                <a:latin typeface="Arial Black" pitchFamily="34" charset="0"/>
              </a:rPr>
              <a:t>	</a:t>
            </a:r>
            <a:r>
              <a:rPr lang="tr-TR" dirty="0" smtClean="0">
                <a:latin typeface="Arial Black" pitchFamily="34" charset="0"/>
              </a:rPr>
              <a:t>Taassup </a:t>
            </a:r>
            <a:r>
              <a:rPr lang="tr-TR" dirty="0">
                <a:latin typeface="Arial Black" pitchFamily="34" charset="0"/>
              </a:rPr>
              <a:t>ve taklit</a:t>
            </a:r>
          </a:p>
          <a:p>
            <a:r>
              <a:rPr lang="tr-TR" dirty="0" smtClean="0">
                <a:latin typeface="Arial Black" pitchFamily="34" charset="0"/>
              </a:rPr>
              <a:t>8)</a:t>
            </a:r>
            <a:r>
              <a:rPr lang="tr-TR" dirty="0">
                <a:latin typeface="Arial Black" pitchFamily="34" charset="0"/>
              </a:rPr>
              <a:t>	Kadınlar hakkındaki yanlış anlayış</a:t>
            </a:r>
          </a:p>
          <a:p>
            <a:r>
              <a:rPr lang="tr-TR" dirty="0" smtClean="0">
                <a:latin typeface="Arial Black" pitchFamily="34" charset="0"/>
              </a:rPr>
              <a:t>9)</a:t>
            </a:r>
            <a:r>
              <a:rPr lang="tr-TR" dirty="0">
                <a:latin typeface="Arial Black" pitchFamily="34" charset="0"/>
              </a:rPr>
              <a:t>	Maneviyattan yoksunluk</a:t>
            </a:r>
          </a:p>
          <a:p>
            <a:r>
              <a:rPr lang="tr-TR" dirty="0" smtClean="0">
                <a:latin typeface="Arial Black" pitchFamily="34" charset="0"/>
              </a:rPr>
              <a:t>10)Kolaycılık</a:t>
            </a:r>
            <a:endParaRPr lang="tr-TR" dirty="0">
              <a:latin typeface="Arial Black" pitchFamily="34" charset="0"/>
            </a:endParaRPr>
          </a:p>
          <a:p>
            <a:endParaRPr lang="tr-TR" dirty="0"/>
          </a:p>
        </p:txBody>
      </p:sp>
    </p:spTree>
    <p:extLst>
      <p:ext uri="{BB962C8B-B14F-4D97-AF65-F5344CB8AC3E}">
        <p14:creationId xmlns:p14="http://schemas.microsoft.com/office/powerpoint/2010/main" val="2147109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Autofit/>
          </a:bodyPr>
          <a:lstStyle/>
          <a:p>
            <a:endParaRPr lang="tr-TR" sz="4800" dirty="0" smtClean="0">
              <a:solidFill>
                <a:srgbClr val="FF0000"/>
              </a:solidFill>
              <a:latin typeface="Arial Black" pitchFamily="34" charset="0"/>
            </a:endParaRPr>
          </a:p>
          <a:p>
            <a:r>
              <a:rPr lang="tr-TR" sz="4800" dirty="0" smtClean="0">
                <a:solidFill>
                  <a:srgbClr val="FF0000"/>
                </a:solidFill>
                <a:latin typeface="Arial Black" pitchFamily="34" charset="0"/>
              </a:rPr>
              <a:t>DİKKAT!</a:t>
            </a:r>
            <a:endParaRPr lang="tr-TR" sz="4800" u="sng" dirty="0" smtClean="0">
              <a:latin typeface="Arial Black" pitchFamily="34" charset="0"/>
            </a:endParaRPr>
          </a:p>
          <a:p>
            <a:r>
              <a:rPr lang="tr-TR" sz="4400" u="sng" dirty="0" err="1" smtClean="0">
                <a:latin typeface="Arial Black" pitchFamily="34" charset="0"/>
              </a:rPr>
              <a:t>Bid’at</a:t>
            </a:r>
            <a:r>
              <a:rPr lang="tr-TR" sz="4400" u="sng" dirty="0" smtClean="0">
                <a:latin typeface="Arial Black" pitchFamily="34" charset="0"/>
              </a:rPr>
              <a:t> </a:t>
            </a:r>
            <a:r>
              <a:rPr lang="tr-TR" sz="4400" u="sng" dirty="0">
                <a:latin typeface="Arial Black" pitchFamily="34" charset="0"/>
              </a:rPr>
              <a:t>ve </a:t>
            </a:r>
            <a:r>
              <a:rPr lang="tr-TR" sz="4400" u="sng" dirty="0" smtClean="0">
                <a:latin typeface="Arial Black" pitchFamily="34" charset="0"/>
              </a:rPr>
              <a:t>hurafeler konusunda, Yahudi ve Hristiyan kaynaklarından aktarılan </a:t>
            </a:r>
            <a:r>
              <a:rPr lang="tr-TR" sz="4400" i="1" u="sng" dirty="0" err="1" smtClean="0">
                <a:solidFill>
                  <a:srgbClr val="FF0000"/>
                </a:solidFill>
                <a:latin typeface="Arial Black" pitchFamily="34" charset="0"/>
              </a:rPr>
              <a:t>israiliyyat</a:t>
            </a:r>
            <a:r>
              <a:rPr lang="tr-TR" sz="4400" i="1" u="sng" dirty="0" smtClean="0">
                <a:solidFill>
                  <a:srgbClr val="FF0000"/>
                </a:solidFill>
                <a:latin typeface="Arial Black" pitchFamily="34" charset="0"/>
              </a:rPr>
              <a:t> </a:t>
            </a:r>
            <a:r>
              <a:rPr lang="tr-TR" sz="4400" i="1" u="sng" dirty="0" smtClean="0">
                <a:latin typeface="Arial Black" pitchFamily="34" charset="0"/>
              </a:rPr>
              <a:t>türünden</a:t>
            </a:r>
            <a:r>
              <a:rPr lang="tr-TR" sz="4400" i="1" u="sng" dirty="0" smtClean="0">
                <a:solidFill>
                  <a:srgbClr val="FF0000"/>
                </a:solidFill>
                <a:latin typeface="Arial Black" pitchFamily="34" charset="0"/>
              </a:rPr>
              <a:t> </a:t>
            </a:r>
            <a:r>
              <a:rPr lang="tr-TR" sz="4400" u="sng" dirty="0" smtClean="0">
                <a:latin typeface="Arial Black" pitchFamily="34" charset="0"/>
              </a:rPr>
              <a:t>rivayetlere rastlamak mümkündür.</a:t>
            </a:r>
            <a:endParaRPr lang="tr-TR" sz="4400" u="sng" dirty="0">
              <a:latin typeface="Arial Black" pitchFamily="34" charset="0"/>
            </a:endParaRPr>
          </a:p>
        </p:txBody>
      </p:sp>
    </p:spTree>
    <p:extLst>
      <p:ext uri="{BB962C8B-B14F-4D97-AF65-F5344CB8AC3E}">
        <p14:creationId xmlns:p14="http://schemas.microsoft.com/office/powerpoint/2010/main" val="135491277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1861</Words>
  <Application>Microsoft Office PowerPoint</Application>
  <PresentationFormat>Ekran Gösterisi (4:3)</PresentationFormat>
  <Paragraphs>173</Paragraphs>
  <Slides>35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35</vt:i4>
      </vt:variant>
    </vt:vector>
  </HeadingPairs>
  <TitlesOfParts>
    <vt:vector size="39" baseType="lpstr">
      <vt:lpstr>Arial</vt:lpstr>
      <vt:lpstr>Arial Black</vt:lpstr>
      <vt:lpstr>Calibri</vt:lpstr>
      <vt:lpstr>Ofis Teması</vt:lpstr>
      <vt:lpstr>BİD’AT VE HURAFELER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HAZIRLAYAN:  salih türkmen aydın müftülüğü il vaizi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ronaldinho424</cp:lastModifiedBy>
  <cp:revision>90</cp:revision>
  <dcterms:created xsi:type="dcterms:W3CDTF">2014-06-23T09:25:46Z</dcterms:created>
  <dcterms:modified xsi:type="dcterms:W3CDTF">2018-12-19T08:52:18Z</dcterms:modified>
</cp:coreProperties>
</file>